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6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7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8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9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6" r:id="rId1"/>
    <p:sldMasterId id="2147483882" r:id="rId2"/>
    <p:sldMasterId id="2147483892" r:id="rId3"/>
    <p:sldMasterId id="2147483927" r:id="rId4"/>
    <p:sldMasterId id="2147483935" r:id="rId5"/>
    <p:sldMasterId id="2147483946" r:id="rId6"/>
    <p:sldMasterId id="2147483953" r:id="rId7"/>
    <p:sldMasterId id="2147483960" r:id="rId8"/>
    <p:sldMasterId id="2147483968" r:id="rId9"/>
    <p:sldMasterId id="2147484013" r:id="rId10"/>
  </p:sldMasterIdLst>
  <p:notesMasterIdLst>
    <p:notesMasterId r:id="rId132"/>
  </p:notesMasterIdLst>
  <p:handoutMasterIdLst>
    <p:handoutMasterId r:id="rId133"/>
  </p:handoutMasterIdLst>
  <p:sldIdLst>
    <p:sldId id="1153" r:id="rId11"/>
    <p:sldId id="1154" r:id="rId12"/>
    <p:sldId id="1590" r:id="rId13"/>
    <p:sldId id="1537" r:id="rId14"/>
    <p:sldId id="1582" r:id="rId15"/>
    <p:sldId id="1472" r:id="rId16"/>
    <p:sldId id="1581" r:id="rId17"/>
    <p:sldId id="1580" r:id="rId18"/>
    <p:sldId id="1465" r:id="rId19"/>
    <p:sldId id="1473" r:id="rId20"/>
    <p:sldId id="1476" r:id="rId21"/>
    <p:sldId id="1713" r:id="rId22"/>
    <p:sldId id="1714" r:id="rId23"/>
    <p:sldId id="1704" r:id="rId24"/>
    <p:sldId id="1477" r:id="rId25"/>
    <p:sldId id="1464" r:id="rId26"/>
    <p:sldId id="1479" r:id="rId27"/>
    <p:sldId id="1688" r:id="rId28"/>
    <p:sldId id="1689" r:id="rId29"/>
    <p:sldId id="1679" r:id="rId30"/>
    <p:sldId id="1680" r:id="rId31"/>
    <p:sldId id="1495" r:id="rId32"/>
    <p:sldId id="1534" r:id="rId33"/>
    <p:sldId id="1542" r:id="rId34"/>
    <p:sldId id="1535" r:id="rId35"/>
    <p:sldId id="1678" r:id="rId36"/>
    <p:sldId id="1489" r:id="rId37"/>
    <p:sldId id="1544" r:id="rId38"/>
    <p:sldId id="1490" r:id="rId39"/>
    <p:sldId id="1492" r:id="rId40"/>
    <p:sldId id="1493" r:id="rId41"/>
    <p:sldId id="1494" r:id="rId42"/>
    <p:sldId id="1423" r:id="rId43"/>
    <p:sldId id="1420" r:id="rId44"/>
    <p:sldId id="1545" r:id="rId45"/>
    <p:sldId id="1461" r:id="rId46"/>
    <p:sldId id="1664" r:id="rId47"/>
    <p:sldId id="1687" r:id="rId48"/>
    <p:sldId id="1672" r:id="rId49"/>
    <p:sldId id="1421" r:id="rId50"/>
    <p:sldId id="1690" r:id="rId51"/>
    <p:sldId id="1718" r:id="rId52"/>
    <p:sldId id="1422" r:id="rId53"/>
    <p:sldId id="1575" r:id="rId54"/>
    <p:sldId id="1666" r:id="rId55"/>
    <p:sldId id="1576" r:id="rId56"/>
    <p:sldId id="1667" r:id="rId57"/>
    <p:sldId id="1570" r:id="rId58"/>
    <p:sldId id="1669" r:id="rId59"/>
    <p:sldId id="1584" r:id="rId60"/>
    <p:sldId id="1577" r:id="rId61"/>
    <p:sldId id="1585" r:id="rId62"/>
    <p:sldId id="1578" r:id="rId63"/>
    <p:sldId id="1586" r:id="rId64"/>
    <p:sldId id="1719" r:id="rId65"/>
    <p:sldId id="1692" r:id="rId66"/>
    <p:sldId id="1720" r:id="rId67"/>
    <p:sldId id="1587" r:id="rId68"/>
    <p:sldId id="1589" r:id="rId69"/>
    <p:sldId id="1674" r:id="rId70"/>
    <p:sldId id="1673" r:id="rId71"/>
    <p:sldId id="1715" r:id="rId72"/>
    <p:sldId id="1723" r:id="rId73"/>
    <p:sldId id="1724" r:id="rId74"/>
    <p:sldId id="1722" r:id="rId75"/>
    <p:sldId id="1725" r:id="rId76"/>
    <p:sldId id="1662" r:id="rId77"/>
    <p:sldId id="1661" r:id="rId78"/>
    <p:sldId id="1663" r:id="rId79"/>
    <p:sldId id="1591" r:id="rId80"/>
    <p:sldId id="1497" r:id="rId81"/>
    <p:sldId id="1552" r:id="rId82"/>
    <p:sldId id="1499" r:id="rId83"/>
    <p:sldId id="1553" r:id="rId84"/>
    <p:sldId id="1500" r:id="rId85"/>
    <p:sldId id="1501" r:id="rId86"/>
    <p:sldId id="1502" r:id="rId87"/>
    <p:sldId id="1554" r:id="rId88"/>
    <p:sldId id="1593" r:id="rId89"/>
    <p:sldId id="1561" r:id="rId90"/>
    <p:sldId id="1557" r:id="rId91"/>
    <p:sldId id="1558" r:id="rId92"/>
    <p:sldId id="1559" r:id="rId93"/>
    <p:sldId id="1562" r:id="rId94"/>
    <p:sldId id="1560" r:id="rId95"/>
    <p:sldId id="1563" r:id="rId96"/>
    <p:sldId id="1564" r:id="rId97"/>
    <p:sldId id="1595" r:id="rId98"/>
    <p:sldId id="1596" r:id="rId99"/>
    <p:sldId id="1597" r:id="rId100"/>
    <p:sldId id="1598" r:id="rId101"/>
    <p:sldId id="1599" r:id="rId102"/>
    <p:sldId id="1594" r:id="rId103"/>
    <p:sldId id="1565" r:id="rId104"/>
    <p:sldId id="1609" r:id="rId105"/>
    <p:sldId id="1602" r:id="rId106"/>
    <p:sldId id="1611" r:id="rId107"/>
    <p:sldId id="1612" r:id="rId108"/>
    <p:sldId id="1604" r:id="rId109"/>
    <p:sldId id="1605" r:id="rId110"/>
    <p:sldId id="1614" r:id="rId111"/>
    <p:sldId id="1608" r:id="rId112"/>
    <p:sldId id="1515" r:id="rId113"/>
    <p:sldId id="1516" r:id="rId114"/>
    <p:sldId id="1518" r:id="rId115"/>
    <p:sldId id="1699" r:id="rId116"/>
    <p:sldId id="1694" r:id="rId117"/>
    <p:sldId id="1695" r:id="rId118"/>
    <p:sldId id="1696" r:id="rId119"/>
    <p:sldId id="1697" r:id="rId120"/>
    <p:sldId id="1698" r:id="rId121"/>
    <p:sldId id="1700" r:id="rId122"/>
    <p:sldId id="1701" r:id="rId123"/>
    <p:sldId id="1702" r:id="rId124"/>
    <p:sldId id="1712" r:id="rId125"/>
    <p:sldId id="1592" r:id="rId126"/>
    <p:sldId id="1334" r:id="rId127"/>
    <p:sldId id="1337" r:id="rId128"/>
    <p:sldId id="1620" r:id="rId129"/>
    <p:sldId id="1623" r:id="rId130"/>
    <p:sldId id="1728" r:id="rId131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atriz Elena Alvarez Mejia" initials="BEAM" lastIdx="6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3B9"/>
    <a:srgbClr val="94E6E4"/>
    <a:srgbClr val="71FFFF"/>
    <a:srgbClr val="EEBCDD"/>
    <a:srgbClr val="FF7C80"/>
    <a:srgbClr val="FFCCCC"/>
    <a:srgbClr val="CC9900"/>
    <a:srgbClr val="996633"/>
    <a:srgbClr val="66FF66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358" autoAdjust="0"/>
    <p:restoredTop sz="95455" autoAdjust="0"/>
  </p:normalViewPr>
  <p:slideViewPr>
    <p:cSldViewPr snapToGrid="0" snapToObjects="1">
      <p:cViewPr varScale="1">
        <p:scale>
          <a:sx n="97" d="100"/>
          <a:sy n="97" d="100"/>
        </p:scale>
        <p:origin x="78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2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020"/>
    </p:cViewPr>
  </p:sorterViewPr>
  <p:notesViewPr>
    <p:cSldViewPr snapToGrid="0" snapToObjects="1">
      <p:cViewPr varScale="1">
        <p:scale>
          <a:sx n="49" d="100"/>
          <a:sy n="49" d="100"/>
        </p:scale>
        <p:origin x="-2688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6.xml"/><Relationship Id="rId117" Type="http://schemas.openxmlformats.org/officeDocument/2006/relationships/slide" Target="slides/slide107.xml"/><Relationship Id="rId21" Type="http://schemas.openxmlformats.org/officeDocument/2006/relationships/slide" Target="slides/slide11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63" Type="http://schemas.openxmlformats.org/officeDocument/2006/relationships/slide" Target="slides/slide53.xml"/><Relationship Id="rId68" Type="http://schemas.openxmlformats.org/officeDocument/2006/relationships/slide" Target="slides/slide58.xml"/><Relationship Id="rId84" Type="http://schemas.openxmlformats.org/officeDocument/2006/relationships/slide" Target="slides/slide74.xml"/><Relationship Id="rId89" Type="http://schemas.openxmlformats.org/officeDocument/2006/relationships/slide" Target="slides/slide79.xml"/><Relationship Id="rId112" Type="http://schemas.openxmlformats.org/officeDocument/2006/relationships/slide" Target="slides/slide102.xml"/><Relationship Id="rId133" Type="http://schemas.openxmlformats.org/officeDocument/2006/relationships/handoutMaster" Target="handoutMasters/handoutMaster1.xml"/><Relationship Id="rId138" Type="http://schemas.openxmlformats.org/officeDocument/2006/relationships/tableStyles" Target="tableStyles.xml"/><Relationship Id="rId16" Type="http://schemas.openxmlformats.org/officeDocument/2006/relationships/slide" Target="slides/slide6.xml"/><Relationship Id="rId107" Type="http://schemas.openxmlformats.org/officeDocument/2006/relationships/slide" Target="slides/slide97.xml"/><Relationship Id="rId11" Type="http://schemas.openxmlformats.org/officeDocument/2006/relationships/slide" Target="slides/slide1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74" Type="http://schemas.openxmlformats.org/officeDocument/2006/relationships/slide" Target="slides/slide64.xml"/><Relationship Id="rId79" Type="http://schemas.openxmlformats.org/officeDocument/2006/relationships/slide" Target="slides/slide69.xml"/><Relationship Id="rId102" Type="http://schemas.openxmlformats.org/officeDocument/2006/relationships/slide" Target="slides/slide92.xml"/><Relationship Id="rId123" Type="http://schemas.openxmlformats.org/officeDocument/2006/relationships/slide" Target="slides/slide113.xml"/><Relationship Id="rId128" Type="http://schemas.openxmlformats.org/officeDocument/2006/relationships/slide" Target="slides/slide118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0.xml"/><Relationship Id="rId95" Type="http://schemas.openxmlformats.org/officeDocument/2006/relationships/slide" Target="slides/slide8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slide" Target="slides/slide59.xml"/><Relationship Id="rId77" Type="http://schemas.openxmlformats.org/officeDocument/2006/relationships/slide" Target="slides/slide67.xml"/><Relationship Id="rId100" Type="http://schemas.openxmlformats.org/officeDocument/2006/relationships/slide" Target="slides/slide90.xml"/><Relationship Id="rId105" Type="http://schemas.openxmlformats.org/officeDocument/2006/relationships/slide" Target="slides/slide95.xml"/><Relationship Id="rId113" Type="http://schemas.openxmlformats.org/officeDocument/2006/relationships/slide" Target="slides/slide103.xml"/><Relationship Id="rId118" Type="http://schemas.openxmlformats.org/officeDocument/2006/relationships/slide" Target="slides/slide108.xml"/><Relationship Id="rId126" Type="http://schemas.openxmlformats.org/officeDocument/2006/relationships/slide" Target="slides/slide116.xml"/><Relationship Id="rId134" Type="http://schemas.openxmlformats.org/officeDocument/2006/relationships/commentAuthors" Target="commentAuthor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72" Type="http://schemas.openxmlformats.org/officeDocument/2006/relationships/slide" Target="slides/slide62.xml"/><Relationship Id="rId80" Type="http://schemas.openxmlformats.org/officeDocument/2006/relationships/slide" Target="slides/slide70.xml"/><Relationship Id="rId85" Type="http://schemas.openxmlformats.org/officeDocument/2006/relationships/slide" Target="slides/slide75.xml"/><Relationship Id="rId93" Type="http://schemas.openxmlformats.org/officeDocument/2006/relationships/slide" Target="slides/slide83.xml"/><Relationship Id="rId98" Type="http://schemas.openxmlformats.org/officeDocument/2006/relationships/slide" Target="slides/slide88.xml"/><Relationship Id="rId121" Type="http://schemas.openxmlformats.org/officeDocument/2006/relationships/slide" Target="slides/slide11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slide" Target="slides/slide57.xml"/><Relationship Id="rId103" Type="http://schemas.openxmlformats.org/officeDocument/2006/relationships/slide" Target="slides/slide93.xml"/><Relationship Id="rId108" Type="http://schemas.openxmlformats.org/officeDocument/2006/relationships/slide" Target="slides/slide98.xml"/><Relationship Id="rId116" Type="http://schemas.openxmlformats.org/officeDocument/2006/relationships/slide" Target="slides/slide106.xml"/><Relationship Id="rId124" Type="http://schemas.openxmlformats.org/officeDocument/2006/relationships/slide" Target="slides/slide114.xml"/><Relationship Id="rId129" Type="http://schemas.openxmlformats.org/officeDocument/2006/relationships/slide" Target="slides/slide119.xml"/><Relationship Id="rId137" Type="http://schemas.openxmlformats.org/officeDocument/2006/relationships/theme" Target="theme/theme1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slide" Target="slides/slide60.xml"/><Relationship Id="rId75" Type="http://schemas.openxmlformats.org/officeDocument/2006/relationships/slide" Target="slides/slide65.xml"/><Relationship Id="rId83" Type="http://schemas.openxmlformats.org/officeDocument/2006/relationships/slide" Target="slides/slide73.xml"/><Relationship Id="rId88" Type="http://schemas.openxmlformats.org/officeDocument/2006/relationships/slide" Target="slides/slide78.xml"/><Relationship Id="rId91" Type="http://schemas.openxmlformats.org/officeDocument/2006/relationships/slide" Target="slides/slide81.xml"/><Relationship Id="rId96" Type="http://schemas.openxmlformats.org/officeDocument/2006/relationships/slide" Target="slides/slide86.xml"/><Relationship Id="rId111" Type="http://schemas.openxmlformats.org/officeDocument/2006/relationships/slide" Target="slides/slide101.xml"/><Relationship Id="rId13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106" Type="http://schemas.openxmlformats.org/officeDocument/2006/relationships/slide" Target="slides/slide96.xml"/><Relationship Id="rId114" Type="http://schemas.openxmlformats.org/officeDocument/2006/relationships/slide" Target="slides/slide104.xml"/><Relationship Id="rId119" Type="http://schemas.openxmlformats.org/officeDocument/2006/relationships/slide" Target="slides/slide109.xml"/><Relationship Id="rId127" Type="http://schemas.openxmlformats.org/officeDocument/2006/relationships/slide" Target="slides/slide117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slide" Target="slides/slide55.xml"/><Relationship Id="rId73" Type="http://schemas.openxmlformats.org/officeDocument/2006/relationships/slide" Target="slides/slide63.xml"/><Relationship Id="rId78" Type="http://schemas.openxmlformats.org/officeDocument/2006/relationships/slide" Target="slides/slide68.xml"/><Relationship Id="rId81" Type="http://schemas.openxmlformats.org/officeDocument/2006/relationships/slide" Target="slides/slide71.xml"/><Relationship Id="rId86" Type="http://schemas.openxmlformats.org/officeDocument/2006/relationships/slide" Target="slides/slide76.xml"/><Relationship Id="rId94" Type="http://schemas.openxmlformats.org/officeDocument/2006/relationships/slide" Target="slides/slide84.xml"/><Relationship Id="rId99" Type="http://schemas.openxmlformats.org/officeDocument/2006/relationships/slide" Target="slides/slide89.xml"/><Relationship Id="rId101" Type="http://schemas.openxmlformats.org/officeDocument/2006/relationships/slide" Target="slides/slide91.xml"/><Relationship Id="rId122" Type="http://schemas.openxmlformats.org/officeDocument/2006/relationships/slide" Target="slides/slide112.xml"/><Relationship Id="rId130" Type="http://schemas.openxmlformats.org/officeDocument/2006/relationships/slide" Target="slides/slide120.xml"/><Relationship Id="rId13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9" Type="http://schemas.openxmlformats.org/officeDocument/2006/relationships/slide" Target="slides/slide29.xml"/><Relationship Id="rId109" Type="http://schemas.openxmlformats.org/officeDocument/2006/relationships/slide" Target="slides/slide99.xml"/><Relationship Id="rId34" Type="http://schemas.openxmlformats.org/officeDocument/2006/relationships/slide" Target="slides/slide24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76" Type="http://schemas.openxmlformats.org/officeDocument/2006/relationships/slide" Target="slides/slide66.xml"/><Relationship Id="rId97" Type="http://schemas.openxmlformats.org/officeDocument/2006/relationships/slide" Target="slides/slide87.xml"/><Relationship Id="rId104" Type="http://schemas.openxmlformats.org/officeDocument/2006/relationships/slide" Target="slides/slide94.xml"/><Relationship Id="rId120" Type="http://schemas.openxmlformats.org/officeDocument/2006/relationships/slide" Target="slides/slide110.xml"/><Relationship Id="rId125" Type="http://schemas.openxmlformats.org/officeDocument/2006/relationships/slide" Target="slides/slide115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1.xml"/><Relationship Id="rId92" Type="http://schemas.openxmlformats.org/officeDocument/2006/relationships/slide" Target="slides/slide82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4" Type="http://schemas.openxmlformats.org/officeDocument/2006/relationships/slide" Target="slides/slide14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66" Type="http://schemas.openxmlformats.org/officeDocument/2006/relationships/slide" Target="slides/slide56.xml"/><Relationship Id="rId87" Type="http://schemas.openxmlformats.org/officeDocument/2006/relationships/slide" Target="slides/slide77.xml"/><Relationship Id="rId110" Type="http://schemas.openxmlformats.org/officeDocument/2006/relationships/slide" Target="slides/slide100.xml"/><Relationship Id="rId115" Type="http://schemas.openxmlformats.org/officeDocument/2006/relationships/slide" Target="slides/slide105.xml"/><Relationship Id="rId131" Type="http://schemas.openxmlformats.org/officeDocument/2006/relationships/slide" Target="slides/slide121.xml"/><Relationship Id="rId136" Type="http://schemas.openxmlformats.org/officeDocument/2006/relationships/viewProps" Target="viewProps.xml"/><Relationship Id="rId61" Type="http://schemas.openxmlformats.org/officeDocument/2006/relationships/slide" Target="slides/slide51.xml"/><Relationship Id="rId82" Type="http://schemas.openxmlformats.org/officeDocument/2006/relationships/slide" Target="slides/slide72.xml"/><Relationship Id="rId19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Libro1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Libro1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Tangible
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9358-4369-B9E2-A8AD28BEF5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Intangible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358-4369-B9E2-A8AD28BEF55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/>
                </a:pPr>
                <a:endParaRPr lang="es-CO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Hoja1!$A$3:$A$4</c:f>
              <c:strCache>
                <c:ptCount val="2"/>
                <c:pt idx="0">
                  <c:v>Tangible</c:v>
                </c:pt>
                <c:pt idx="1">
                  <c:v>Intangible</c:v>
                </c:pt>
              </c:strCache>
            </c:strRef>
          </c:cat>
          <c:val>
            <c:numRef>
              <c:f>Hoja1!$B$3:$B$4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358-4369-B9E2-A8AD28BEF551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400" b="1">
          <a:solidFill>
            <a:schemeClr val="bg1"/>
          </a:solidFill>
        </a:defRPr>
      </a:pPr>
      <a:endParaRPr lang="es-CO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          Tangible</a:t>
                    </a:r>
                    <a:r>
                      <a:rPr lang="en-US" dirty="0"/>
                      <a:t>
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77D-4533-AD49-F83EF56930D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lang="es-ES" sz="1400"/>
                    </a:pPr>
                    <a:r>
                      <a:rPr lang="en-US" sz="1400" dirty="0"/>
                      <a:t>Intangible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77D-4533-AD49-F83EF56930D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s-ES"/>
                </a:pPr>
                <a:endParaRPr lang="es-CO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Hoja1!$A$9:$A$10</c:f>
              <c:strCache>
                <c:ptCount val="2"/>
                <c:pt idx="0">
                  <c:v>Tangible</c:v>
                </c:pt>
                <c:pt idx="1">
                  <c:v>Intangible</c:v>
                </c:pt>
              </c:strCache>
            </c:strRef>
          </c:cat>
          <c:val>
            <c:numRef>
              <c:f>Hoja1!$B$9:$B$10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77D-4533-AD49-F83EF56930D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600" b="1">
          <a:solidFill>
            <a:schemeClr val="bg1"/>
          </a:solidFill>
        </a:defRPr>
      </a:pPr>
      <a:endParaRPr lang="es-CO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657CD9-78D4-4887-8AAF-AD2CC0485D0F}" type="datetimeFigureOut">
              <a:rPr lang="es-CO" smtClean="0"/>
              <a:pPr/>
              <a:t>14/12/2018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5D8E5-5566-4ACD-AD44-E0B157DB4CE9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170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4922BA-E4FC-4620-B61B-4758EEF2CD71}" type="datetimeFigureOut">
              <a:rPr lang="es-CO" smtClean="0"/>
              <a:pPr/>
              <a:t>14/12/2018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BD742C-8098-47AF-8329-E63D74060DFF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3261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s-CO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El MIPG-v2 es un marco de referencia para dirigir, planear, ejecutar, hacer seguimiento, evaluar y controlar la gestión de las entidades y organismos públicos, con el fin de generar resultados que atiendan los planes de desarrollo y resuelvan las necesidades y problemas de los ciudadanos, con </a:t>
            </a:r>
            <a:r>
              <a:rPr lang="es-CO" sz="1200" u="sng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+mn-cs"/>
              </a:rPr>
              <a:t>integridad</a:t>
            </a:r>
            <a:r>
              <a:rPr lang="es-CO" sz="1200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y calidad del servicio, según dispone el Decreto 1499 de 2017</a:t>
            </a:r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www.gestionyconocimiento.com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99DE9F8-A1F7-4BCD-B3D3-22D4CCEFF050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36183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5109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4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4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4.pn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4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4.png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02FC2-CF22-49E1-8088-88C7637ABB84}" type="slidenum">
              <a:rPr lang="es-ES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="" xmlns:a16="http://schemas.microsoft.com/office/drawing/2014/main" id="{97291317-C0BF-42CE-91D6-A6ADB19D8A80}"/>
              </a:ext>
            </a:extLst>
          </p:cNvPr>
          <p:cNvSpPr txBox="1"/>
          <p:nvPr userDrawn="1"/>
        </p:nvSpPr>
        <p:spPr>
          <a:xfrm rot="16200000">
            <a:off x="8461161" y="3336668"/>
            <a:ext cx="832279" cy="18466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s-ES_tradnl" altLang="es-ES_tradnl" sz="600">
                <a:solidFill>
                  <a:srgbClr val="40404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- FUNCI</a:t>
            </a:r>
            <a:r>
              <a:rPr lang="es-ES" altLang="es-ES_tradnl" sz="600">
                <a:solidFill>
                  <a:srgbClr val="404040"/>
                </a:solidFill>
                <a:latin typeface="Arial Narrow" panose="020B0606020202030204" pitchFamily="34" charset="0"/>
                <a:ea typeface="Arial Narrow" panose="020B0606020202030204" pitchFamily="34" charset="0"/>
                <a:cs typeface="Arial Narrow" panose="020B0606020202030204" pitchFamily="34" charset="0"/>
              </a:rPr>
              <a:t>ÓN PÚBLICA -</a:t>
            </a:r>
            <a:endParaRPr lang="es-ES_tradnl" altLang="es-ES_tradnl" sz="600">
              <a:solidFill>
                <a:srgbClr val="404040"/>
              </a:solidFill>
              <a:latin typeface="Arial Narrow" panose="020B0606020202030204" pitchFamily="34" charset="0"/>
              <a:ea typeface="Arial Narrow" panose="020B0606020202030204" pitchFamily="34" charset="0"/>
              <a:cs typeface="Arial Narrow" panose="020B0606020202030204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8F5EAF41-CE5F-498A-94C7-7DDA39CE6745}"/>
              </a:ext>
            </a:extLst>
          </p:cNvPr>
          <p:cNvSpPr/>
          <p:nvPr userDrawn="1"/>
        </p:nvSpPr>
        <p:spPr>
          <a:xfrm>
            <a:off x="8740378" y="1"/>
            <a:ext cx="403622" cy="803275"/>
          </a:xfrm>
          <a:prstGeom prst="rect">
            <a:avLst/>
          </a:prstGeom>
          <a:solidFill>
            <a:srgbClr val="B06E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_tradnl" sz="1350" dirty="0"/>
          </a:p>
        </p:txBody>
      </p:sp>
      <p:pic>
        <p:nvPicPr>
          <p:cNvPr id="4" name="Imagen 1" descr="logo_60_anos_60_anos_logo.png">
            <a:extLst>
              <a:ext uri="{FF2B5EF4-FFF2-40B4-BE49-F238E27FC236}">
                <a16:creationId xmlns="" xmlns:a16="http://schemas.microsoft.com/office/drawing/2014/main" id="{2D5C784C-92AA-4F43-B2E0-7A1106CDBA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5943600"/>
            <a:ext cx="685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7653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78F3670-8DD6-4006-B3EC-EDD25DBD96A2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0384925"/>
      </p:ext>
    </p:extLst>
  </p:cSld>
  <p:clrMapOvr>
    <a:masterClrMapping/>
  </p:clrMapOvr>
  <p:transition spd="med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FA597-26AD-4B9F-AB20-C509DDEC943D}" type="datetimeFigureOut">
              <a:rPr lang="es-CO" smtClean="0"/>
              <a:pPr/>
              <a:t>14/12/2018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F9BAB-9608-447A-99E9-A2E9CE367461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63778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 userDrawn="1"/>
        </p:nvSpPr>
        <p:spPr>
          <a:xfrm>
            <a:off x="0" y="6453336"/>
            <a:ext cx="6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fld id="{180D38F6-2C94-449D-AABA-07B00D454173}" type="slidenum">
              <a:rPr lang="es-MX" sz="1800" smtClean="0">
                <a:solidFill>
                  <a:srgbClr val="F79646">
                    <a:lumMod val="50000"/>
                  </a:srgb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es-MX" sz="1800" dirty="0">
              <a:solidFill>
                <a:srgbClr val="F79646">
                  <a:lumMod val="50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37882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02FC2-CF22-49E1-8088-88C7637ABB84}" type="slidenum">
              <a:rPr lang="es-ES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6C4A833-FB67-4F30-9AE7-1E11F2F00A80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5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fld id="{E6F9B8CD-342D-4579-98EC-A8FD6B7370E1}" type="datetimeFigureOut">
              <a:rPr lang="en-US" sz="2400" smtClean="0">
                <a:solidFill>
                  <a:prstClr val="black"/>
                </a:solidFill>
                <a:latin typeface="Times New Roman" pitchFamily="18" charset="0"/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t>12/14/2018</a:t>
            </a:fld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78F3670-8DD6-4006-B3EC-EDD25DBD96A2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E6F9B8CD-342D-4579-98EC-A8FD6B7370E1}" type="datetimeFigureOut">
              <a:rPr lang="en-US" sz="2400" smtClean="0">
                <a:solidFill>
                  <a:prstClr val="black"/>
                </a:solidFill>
                <a:latin typeface="Times New Roman" pitchFamily="18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12/14/2018</a:t>
            </a:fld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5C06BB-F2C7-41A4-B380-9DD7ECDCC6C0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fld id="{E6F9B8CD-342D-4579-98EC-A8FD6B7370E1}" type="datetimeFigureOut">
              <a:rPr lang="en-US" sz="2400" smtClean="0">
                <a:solidFill>
                  <a:prstClr val="black"/>
                </a:solidFill>
                <a:latin typeface="Times New Roman" pitchFamily="18" charset="0"/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t>12/14/2018</a:t>
            </a:fld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9648D37-8FCC-4862-A49C-4C306D95C3F9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 userDrawn="1"/>
        </p:nvSpPr>
        <p:spPr>
          <a:xfrm>
            <a:off x="0" y="6453336"/>
            <a:ext cx="6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80D38F6-2C94-449D-AABA-07B00D454173}" type="slidenum">
              <a:rPr lang="es-MX" sz="2400" smtClean="0">
                <a:solidFill>
                  <a:srgbClr val="8E736A">
                    <a:lumMod val="50000"/>
                  </a:srgbClr>
                </a:solidFill>
                <a:latin typeface="Times New Roman" pitchFamily="18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s-MX" sz="2400" dirty="0">
              <a:solidFill>
                <a:srgbClr val="8E736A">
                  <a:lumMod val="50000"/>
                </a:srgb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6C4A833-FB67-4F30-9AE7-1E11F2F00A80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5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 userDrawn="1"/>
        </p:nvSpPr>
        <p:spPr>
          <a:xfrm>
            <a:off x="0" y="6453336"/>
            <a:ext cx="6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80D38F6-2C94-449D-AABA-07B00D454173}" type="slidenum">
              <a:rPr lang="es-MX" sz="2400" smtClean="0">
                <a:solidFill>
                  <a:srgbClr val="8E736A">
                    <a:lumMod val="50000"/>
                  </a:srgbClr>
                </a:solidFill>
                <a:latin typeface="Times New Roman" pitchFamily="18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s-MX" sz="2400" dirty="0">
              <a:solidFill>
                <a:srgbClr val="8E736A">
                  <a:lumMod val="50000"/>
                </a:srgb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02FC2-CF22-49E1-8088-88C7637ABB84}" type="slidenum">
              <a:rPr lang="es-ES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6C4A833-FB67-4F30-9AE7-1E11F2F00A80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5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9 Imagen" descr="D:\Documents\gestión y conocimiento\2 GESTIÓN COMERCIAL\LOGOS\STIKER.jpg"/>
          <p:cNvPicPr/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2831">
            <a:off x="7316479" y="5797901"/>
            <a:ext cx="1775827" cy="975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fld id="{E6F9B8CD-342D-4579-98EC-A8FD6B7370E1}" type="datetimeFigureOut">
              <a:rPr lang="en-US" sz="2400" smtClean="0">
                <a:solidFill>
                  <a:prstClr val="black"/>
                </a:solidFill>
                <a:latin typeface="Times New Roman" pitchFamily="18" charset="0"/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t>12/14/2018</a:t>
            </a:fld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78F3670-8DD6-4006-B3EC-EDD25DBD96A2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E6F9B8CD-342D-4579-98EC-A8FD6B7370E1}" type="datetimeFigureOut">
              <a:rPr lang="en-US" sz="2400" smtClean="0">
                <a:solidFill>
                  <a:prstClr val="black"/>
                </a:solidFill>
                <a:latin typeface="Times New Roman" pitchFamily="18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12/14/2018</a:t>
            </a:fld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5C06BB-F2C7-41A4-B380-9DD7ECDCC6C0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fld id="{E6F9B8CD-342D-4579-98EC-A8FD6B7370E1}" type="datetimeFigureOut">
              <a:rPr lang="en-US" sz="2400" smtClean="0">
                <a:solidFill>
                  <a:prstClr val="black"/>
                </a:solidFill>
                <a:latin typeface="Times New Roman" pitchFamily="18" charset="0"/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t>12/14/2018</a:t>
            </a:fld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9648D37-8FCC-4862-A49C-4C306D95C3F9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fld id="{E6F9B8CD-342D-4579-98EC-A8FD6B7370E1}" type="datetimeFigureOut">
              <a:rPr lang="en-US" sz="2400" smtClean="0">
                <a:solidFill>
                  <a:prstClr val="black"/>
                </a:solidFill>
                <a:latin typeface="Times New Roman" pitchFamily="18" charset="0"/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t>12/14/2018</a:t>
            </a:fld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78F3670-8DD6-4006-B3EC-EDD25DBD96A2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802FC2-CF22-49E1-8088-88C7637ABB84}" type="slidenum">
              <a: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97303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C4A833-FB67-4F30-9AE7-1E11F2F00A80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" name="5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322387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F9B8CD-342D-4579-98EC-A8FD6B7370E1}" type="datetimeFigureOut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12/14/2018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8F3670-8DD6-4006-B3EC-EDD25DBD96A2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40175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E6F9B8CD-342D-4579-98EC-A8FD6B7370E1}" type="datetimeFigureOut">
              <a:rPr lang="en-US" sz="2400" smtClean="0">
                <a:solidFill>
                  <a:prstClr val="black"/>
                </a:solidFill>
                <a:latin typeface="Times New Roman" pitchFamily="18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12/14/2018</a:t>
            </a:fld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5C06BB-F2C7-41A4-B380-9DD7ECDCC6C0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F9B8CD-342D-4579-98EC-A8FD6B7370E1}" type="datetimeFigureOut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12/14/2018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C06BB-F2C7-41A4-B380-9DD7ECDCC6C0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581263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F9B8CD-342D-4579-98EC-A8FD6B7370E1}" type="datetimeFigureOut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12/14/2018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48D37-8FCC-4862-A49C-4C306D95C3F9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31039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11994" y="18906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B835DC-F3CE-824A-96E8-4FCFB2EF6962}" type="datetimeFigureOut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14/12/2018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150042" y="6394731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24D10E-4DE5-9A4A-9093-373580B1EF45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733222" y="113016"/>
            <a:ext cx="7953578" cy="1143000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Clic para editar título</a:t>
            </a:r>
            <a:endParaRPr lang="es-ES" dirty="0"/>
          </a:p>
        </p:txBody>
      </p:sp>
      <p:sp>
        <p:nvSpPr>
          <p:cNvPr id="9" name="Marcador de texto 2"/>
          <p:cNvSpPr>
            <a:spLocks noGrp="1"/>
          </p:cNvSpPr>
          <p:nvPr>
            <p:ph type="body" idx="1"/>
          </p:nvPr>
        </p:nvSpPr>
        <p:spPr>
          <a:xfrm>
            <a:off x="2577708" y="1600199"/>
            <a:ext cx="6109092" cy="452596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11" name="Marcador de texto 2"/>
          <p:cNvSpPr>
            <a:spLocks noGrp="1"/>
          </p:cNvSpPr>
          <p:nvPr>
            <p:ph idx="5" hasCustomPrompt="1"/>
          </p:nvPr>
        </p:nvSpPr>
        <p:spPr>
          <a:xfrm>
            <a:off x="228600" y="2486529"/>
            <a:ext cx="1851528" cy="3596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FontTx/>
              <a:buNone/>
              <a:defRPr sz="1200" b="0" i="1">
                <a:solidFill>
                  <a:srgbClr val="656667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s-ES_tradnl" dirty="0" smtClean="0">
                <a:solidFill>
                  <a:srgbClr val="A6A6A6"/>
                </a:solidFill>
              </a:rPr>
              <a:t>Haga clic para modificar el texto</a:t>
            </a:r>
            <a:endParaRPr lang="es-ES" dirty="0">
              <a:solidFill>
                <a:srgbClr val="A6A6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8754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802FC2-CF22-49E1-8088-88C7637ABB84}" type="slidenum">
              <a: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540708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C4A833-FB67-4F30-9AE7-1E11F2F00A80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" name="5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178790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F9B8CD-342D-4579-98EC-A8FD6B7370E1}" type="datetimeFigureOut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12/14/2018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8F3670-8DD6-4006-B3EC-EDD25DBD96A2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365776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F9B8CD-342D-4579-98EC-A8FD6B7370E1}" type="datetimeFigureOut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12/14/2018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5C06BB-F2C7-41A4-B380-9DD7ECDCC6C0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512106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F9B8CD-342D-4579-98EC-A8FD6B7370E1}" type="datetimeFigureOut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12/14/2018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648D37-8FCC-4862-A49C-4C306D95C3F9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857990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  <a:latin typeface="Franklin Gothic Book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Franklin Gothic Book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6A0E2B-BF7E-48E1-BD01-049FF5E341DD}" type="datetimeFigureOut"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14/12/2018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85ADB9-A5AC-4455-957E-1A3210DFFBA3}" type="slidenum">
              <a:rPr kumimoji="0" lang="es-CO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24607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4634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fld id="{E6F9B8CD-342D-4579-98EC-A8FD6B7370E1}" type="datetimeFigureOut">
              <a:rPr lang="en-US" sz="2400" smtClean="0">
                <a:solidFill>
                  <a:prstClr val="black"/>
                </a:solidFill>
                <a:latin typeface="Times New Roman" pitchFamily="18" charset="0"/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t>12/14/2018</a:t>
            </a:fld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9648D37-8FCC-4862-A49C-4C306D95C3F9}" type="slidenum">
              <a:rPr lang="es-ES" smtClean="0">
                <a:solidFill>
                  <a:prstClr val="black"/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/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black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ítulo y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gráfico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s-CO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4836BD-939D-418D-97E1-9F755EB217CE}" type="slidenum">
              <a:rPr kumimoji="0" lang="es-ES_trad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70756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C4A833-FB67-4F30-9AE7-1E11F2F00A80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" name="5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3093998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F9B8CD-342D-4579-98EC-A8FD6B7370E1}" type="datetimeFigureOut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12/14/2018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8F3670-8DD6-4006-B3EC-EDD25DBD96A2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62937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8726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27368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 userDrawn="1"/>
        </p:nvSpPr>
        <p:spPr>
          <a:xfrm>
            <a:off x="0" y="6453336"/>
            <a:ext cx="6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0D38F6-2C94-449D-AABA-07B00D454173}" type="slidenum">
              <a:rPr kumimoji="0" lang="es-MX" sz="1800" b="0" i="0" u="none" strike="noStrike" kern="1200" cap="none" spc="0" normalizeH="0" baseline="0" noProof="0" smtClean="0">
                <a:ln>
                  <a:noFill/>
                </a:ln>
                <a:solidFill>
                  <a:srgbClr val="8E736A">
                    <a:lumMod val="50000"/>
                  </a:srgb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rgbClr val="8E736A">
                  <a:lumMod val="50000"/>
                </a:srgb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4768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C4A833-FB67-4F30-9AE7-1E11F2F00A80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" name="5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47377072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F9B8CD-342D-4579-98EC-A8FD6B7370E1}" type="datetimeFigureOut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12/14/2018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8F3670-8DD6-4006-B3EC-EDD25DBD96A2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69936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678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8FA597-26AD-4B9F-AB20-C509DDEC943D}" type="datetimeFigureOut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14/12/2018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1F9BAB-9608-447A-99E9-A2E9CE367461}" type="slidenum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7510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11994" y="189060"/>
            <a:ext cx="2133600" cy="365125"/>
          </a:xfrm>
          <a:prstGeom prst="rect">
            <a:avLst/>
          </a:prstGeom>
        </p:spPr>
        <p:txBody>
          <a:bodyPr/>
          <a:lstStyle/>
          <a:p>
            <a:fld id="{7FB835DC-F3CE-824A-96E8-4FCFB2EF6962}" type="datetimeFigureOut">
              <a:rPr lang="es-ES" smtClean="0"/>
              <a:pPr/>
              <a:t>14/12/2018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150042" y="639473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D10E-4DE5-9A4A-9093-373580B1EF45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733222" y="113016"/>
            <a:ext cx="7953578" cy="1143000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Clic para editar título</a:t>
            </a:r>
            <a:endParaRPr lang="es-ES" dirty="0"/>
          </a:p>
        </p:txBody>
      </p:sp>
      <p:sp>
        <p:nvSpPr>
          <p:cNvPr id="9" name="Marcador de texto 2"/>
          <p:cNvSpPr>
            <a:spLocks noGrp="1"/>
          </p:cNvSpPr>
          <p:nvPr>
            <p:ph type="body" idx="1"/>
          </p:nvPr>
        </p:nvSpPr>
        <p:spPr>
          <a:xfrm>
            <a:off x="2577708" y="1600199"/>
            <a:ext cx="6109092" cy="452596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11" name="Marcador de texto 2"/>
          <p:cNvSpPr>
            <a:spLocks noGrp="1"/>
          </p:cNvSpPr>
          <p:nvPr>
            <p:ph idx="5" hasCustomPrompt="1"/>
          </p:nvPr>
        </p:nvSpPr>
        <p:spPr>
          <a:xfrm>
            <a:off x="228600" y="2486529"/>
            <a:ext cx="1851528" cy="3596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FontTx/>
              <a:buNone/>
              <a:defRPr sz="1200" b="0" i="1">
                <a:solidFill>
                  <a:srgbClr val="656667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s-ES_tradnl" dirty="0" smtClean="0">
                <a:solidFill>
                  <a:srgbClr val="A6A6A6"/>
                </a:solidFill>
              </a:rPr>
              <a:t>Haga clic para modificar el texto</a:t>
            </a:r>
            <a:endParaRPr lang="es-ES" dirty="0">
              <a:solidFill>
                <a:srgbClr val="A6A6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3950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38850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 userDrawn="1"/>
        </p:nvSpPr>
        <p:spPr>
          <a:xfrm>
            <a:off x="0" y="6453336"/>
            <a:ext cx="6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0D38F6-2C94-449D-AABA-07B00D454173}" type="slidenum">
              <a:rPr kumimoji="0" lang="es-MX" sz="1800" b="0" i="0" u="none" strike="noStrike" kern="1200" cap="none" spc="0" normalizeH="0" baseline="0" noProof="0" smtClean="0">
                <a:ln>
                  <a:noFill/>
                </a:ln>
                <a:solidFill>
                  <a:srgbClr val="8E736A">
                    <a:lumMod val="50000"/>
                  </a:srgb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rgbClr val="8E736A">
                  <a:lumMod val="50000"/>
                </a:srgb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016115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C4A833-FB67-4F30-9AE7-1E11F2F00A80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" name="5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9296234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7302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8FA597-26AD-4B9F-AB20-C509DDEC943D}" type="datetimeFigureOut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14/12/2018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1F9BAB-9608-447A-99E9-A2E9CE367461}" type="slidenum">
              <a:rPr kumimoji="0" lang="es-CO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833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03022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 userDrawn="1"/>
        </p:nvSpPr>
        <p:spPr>
          <a:xfrm>
            <a:off x="0" y="6453336"/>
            <a:ext cx="6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0D38F6-2C94-449D-AABA-07B00D454173}" type="slidenum">
              <a:rPr kumimoji="0" lang="es-MX" sz="1800" b="0" i="0" u="none" strike="noStrike" kern="1200" cap="none" spc="0" normalizeH="0" baseline="0" noProof="0" smtClean="0">
                <a:ln>
                  <a:noFill/>
                </a:ln>
                <a:solidFill>
                  <a:srgbClr val="8E736A">
                    <a:lumMod val="50000"/>
                  </a:srgb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rgbClr val="8E736A">
                  <a:lumMod val="50000"/>
                </a:srgb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269004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B802FC2-CF22-49E1-8088-88C7637ABB84}" type="slidenum">
              <a:rPr kumimoji="0" lang="es-E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273384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C4A833-FB67-4F30-9AE7-1E11F2F00A80}" type="slidenum">
              <a:rPr kumimoji="0" lang="es-E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6" name="5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042045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F9B8CD-342D-4579-98EC-A8FD6B7370E1}" type="datetimeFigureOut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12/14/2018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8F3670-8DD6-4006-B3EC-EDD25DBD96A2}" type="slidenum">
              <a:rPr kumimoji="0" lang="es-E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7239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F9B8CD-342D-4579-98EC-A8FD6B7370E1}" type="datetimeFigureOut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12/14/2018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45C06BB-F2C7-41A4-B380-9DD7ECDCC6C0}" type="slidenum">
              <a:rPr kumimoji="0" lang="es-E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3467334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rtlCol="0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6F9B8CD-342D-4579-98EC-A8FD6B7370E1}" type="datetimeFigureOut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12/14/2018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648D37-8FCC-4862-A49C-4C306D95C3F9}" type="slidenum">
              <a:rPr kumimoji="0" lang="es-E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rtlCol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410143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 userDrawn="1"/>
        </p:nvSpPr>
        <p:spPr>
          <a:xfrm>
            <a:off x="0" y="6453336"/>
            <a:ext cx="6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0D38F6-2C94-449D-AABA-07B00D454173}" type="slidenum">
              <a:rPr kumimoji="0" lang="es-MX" sz="2000" b="0" i="0" u="none" strike="noStrike" kern="1200" cap="none" spc="0" normalizeH="0" baseline="0" noProof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MX" sz="20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910199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11994" y="18906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B835DC-F3CE-824A-96E8-4FCFB2EF6962}" type="datetimeFigureOut">
              <a:rPr kumimoji="0" lang="es-E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14/12/2018</a:t>
            </a:fld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150042" y="6394731"/>
            <a:ext cx="2895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24D10E-4DE5-9A4A-9093-373580B1EF45}" type="slidenum">
              <a:rPr kumimoji="0" lang="es-E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733222" y="113016"/>
            <a:ext cx="7953578" cy="1143000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Clic para editar título</a:t>
            </a:r>
            <a:endParaRPr lang="es-ES" dirty="0"/>
          </a:p>
        </p:txBody>
      </p:sp>
      <p:sp>
        <p:nvSpPr>
          <p:cNvPr id="9" name="Marcador de texto 2"/>
          <p:cNvSpPr>
            <a:spLocks noGrp="1"/>
          </p:cNvSpPr>
          <p:nvPr>
            <p:ph type="body" idx="1"/>
          </p:nvPr>
        </p:nvSpPr>
        <p:spPr>
          <a:xfrm>
            <a:off x="2577708" y="1600199"/>
            <a:ext cx="6109092" cy="452596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11" name="Marcador de texto 2"/>
          <p:cNvSpPr>
            <a:spLocks noGrp="1"/>
          </p:cNvSpPr>
          <p:nvPr>
            <p:ph idx="5" hasCustomPrompt="1"/>
          </p:nvPr>
        </p:nvSpPr>
        <p:spPr>
          <a:xfrm>
            <a:off x="228600" y="2486529"/>
            <a:ext cx="1851528" cy="3596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FontTx/>
              <a:buNone/>
              <a:defRPr sz="1200" b="0" i="1">
                <a:solidFill>
                  <a:srgbClr val="656667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s-ES_tradnl" dirty="0" smtClean="0">
                <a:solidFill>
                  <a:srgbClr val="A6A6A6"/>
                </a:solidFill>
              </a:rPr>
              <a:t>Haga clic para modificar el texto</a:t>
            </a:r>
            <a:endParaRPr lang="es-ES" dirty="0">
              <a:solidFill>
                <a:srgbClr val="A6A6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30187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423004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955644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8901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05783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40946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8885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 userDrawn="1"/>
        </p:nvSpPr>
        <p:spPr>
          <a:xfrm>
            <a:off x="0" y="6453336"/>
            <a:ext cx="6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80D38F6-2C94-449D-AABA-07B00D454173}" type="slidenum">
              <a:rPr lang="es-MX" smtClean="0">
                <a:solidFill>
                  <a:schemeClr val="accent6">
                    <a:lumMod val="50000"/>
                  </a:schemeClr>
                </a:solidFill>
              </a:rPr>
              <a:pPr/>
              <a:t>‹Nº›</a:t>
            </a:fld>
            <a:endParaRPr lang="es-MX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21613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434502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70575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4695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51595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AC56A12-AE9E-4D19-977D-3A3B7EA98F69}" type="datetime1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12/14/2018</a:t>
            </a:fld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F69BE6B-346B-42B5-973B-5F308A1F3FB5}" type="slidenum">
              <a:rPr kumimoji="0" lang="es-E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867572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023533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0472" y="0"/>
            <a:ext cx="323528" cy="5643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733259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 userDrawn="1"/>
        </p:nvSpPr>
        <p:spPr>
          <a:xfrm>
            <a:off x="0" y="6453337"/>
            <a:ext cx="6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0D38F6-2C94-449D-AABA-07B00D454173}" type="slidenum">
              <a:rPr kumimoji="0" lang="es-MX" sz="1800" b="0" i="0" u="none" strike="noStrike" kern="1200" cap="none" spc="0" normalizeH="0" baseline="0" noProof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925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585"/>
            <a:fld id="{43380CAC-4219-40CF-806A-559354FAF3E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609585"/>
              <a:t>14/12/2018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585"/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585"/>
            <a:fld id="{00DFD403-9B7D-4BA6-9EF6-951A2074F66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609585"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44721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585"/>
            <a:fld id="{43380CAC-4219-40CF-806A-559354FAF3E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609585"/>
              <a:t>14/12/2018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585"/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585"/>
            <a:fld id="{00DFD403-9B7D-4BA6-9EF6-951A2074F66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609585"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777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491880" y="6381750"/>
            <a:ext cx="2133600" cy="476250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pPr>
              <a:defRPr/>
            </a:pPr>
            <a:fld id="{56234955-D89E-4D07-8455-55ADE42B5ADE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71968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585"/>
            <a:fld id="{7BD19B7F-52D9-2B49-B699-CA69A4AA230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585"/>
              <a:t>12/14/2018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58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585"/>
            <a:fld id="{7601EDD5-AA49-804E-82B0-A8E6E7CD55B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585"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252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89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image" Target="../media/image2.pn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9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23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9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0.xml"/><Relationship Id="rId9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47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6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5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9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6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69.xml"/><Relationship Id="rId21" Type="http://schemas.openxmlformats.org/officeDocument/2006/relationships/theme" Target="../theme/theme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slideLayout" Target="../slideLayouts/slideLayout86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24" Type="http://schemas.openxmlformats.org/officeDocument/2006/relationships/image" Target="../media/image4.png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3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F6C4A833-FB67-4F30-9AE7-1E11F2F00A80}" type="slidenum">
              <a:rPr lang="es-ES" sz="2400" smtClean="0">
                <a:solidFill>
                  <a:prstClr val="black"/>
                </a:solidFill>
                <a:latin typeface="Times New Roman" pitchFamily="18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s-E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7" name="16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3" r:id="rId6"/>
    <p:sldLayoutId id="2147483890" r:id="rId7"/>
    <p:sldLayoutId id="2147483891" r:id="rId8"/>
    <p:sldLayoutId id="2147484009" r:id="rId9"/>
    <p:sldLayoutId id="2147484010" r:id="rId10"/>
    <p:sldLayoutId id="2147484018" r:id="rId11"/>
    <p:sldLayoutId id="2147484020" r:id="rId12"/>
    <p:sldLayoutId id="2147484021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585"/>
            <a:fld id="{43380CAC-4219-40CF-806A-559354FAF3E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609585"/>
              <a:t>14/12/2018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585"/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585"/>
            <a:fld id="{00DFD403-9B7D-4BA6-9EF6-951A2074F66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609585"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20472" y="0"/>
            <a:ext cx="323528" cy="5643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6296" y="5733259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 userDrawn="1"/>
        </p:nvSpPr>
        <p:spPr>
          <a:xfrm>
            <a:off x="0" y="6453337"/>
            <a:ext cx="611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0D38F6-2C94-449D-AABA-07B00D454173}" type="slidenum">
              <a:rPr kumimoji="0" lang="es-MX" sz="1800" b="0" i="0" u="none" strike="noStrike" kern="1200" cap="none" spc="0" normalizeH="0" baseline="0" noProof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0518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  <p:sldLayoutId id="2147484017" r:id="rId4"/>
  </p:sldLayoutIdLst>
  <p:timing>
    <p:tnLst>
      <p:par>
        <p:cTn id="1" dur="indefinite" restart="never" nodeType="tmRoot"/>
      </p:par>
    </p:tnLst>
  </p:timing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3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F6C4A833-FB67-4F30-9AE7-1E11F2F00A80}" type="slidenum">
              <a:rPr lang="es-ES" sz="2400" smtClean="0">
                <a:solidFill>
                  <a:prstClr val="black"/>
                </a:solidFill>
                <a:latin typeface="Times New Roman" pitchFamily="18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s-E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7" name="16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3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F6C4A833-FB67-4F30-9AE7-1E11F2F00A80}" type="slidenum">
              <a:rPr lang="es-ES" sz="2400" smtClean="0">
                <a:solidFill>
                  <a:prstClr val="black"/>
                </a:solidFill>
                <a:latin typeface="Times New Roman" pitchFamily="18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s-ES" sz="24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7" name="16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white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6 Imagen" descr="D:\Documents\gestión y conocimiento\2 GESTIÓN COMERCIAL\LOGOS\STIKER.jpg"/>
          <p:cNvPicPr/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2831">
            <a:off x="7316479" y="5797901"/>
            <a:ext cx="1775827" cy="975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  <p:sldLayoutId id="2147483905" r:id="rId12"/>
    <p:sldLayoutId id="2147483906" r:id="rId13"/>
    <p:sldLayoutId id="2147483907" r:id="rId14"/>
    <p:sldLayoutId id="2147483908" r:id="rId15"/>
    <p:sldLayoutId id="2147483909" r:id="rId16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3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C4A833-FB67-4F30-9AE7-1E11F2F00A80}" type="slidenum">
              <a:rPr kumimoji="0" lang="es-E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7" name="16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12615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4" r:id="rId6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3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C4A833-FB67-4F30-9AE7-1E11F2F00A80}" type="slidenum">
              <a:rPr kumimoji="0" lang="es-E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7" name="16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28487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2" r:id="rId6"/>
    <p:sldLayoutId id="2147483943" r:id="rId7"/>
    <p:sldLayoutId id="2147483944" r:id="rId8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3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C4A833-FB67-4F30-9AE7-1E11F2F00A80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7" name="16 Triángulo isósceles"/>
          <p:cNvSpPr>
            <a:spLocks noChangeAspect="1"/>
          </p:cNvSpPr>
          <p:nvPr userDrawn="1"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5472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1" r:id="rId4"/>
    <p:sldLayoutId id="2147483952" r:id="rId5"/>
  </p:sldLayoutIdLst>
  <p:transition spd="med">
    <p:wipe dir="d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3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C4A833-FB67-4F30-9AE7-1E11F2F00A80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7" name="16 Triángulo isósceles"/>
          <p:cNvSpPr>
            <a:spLocks noChangeAspect="1"/>
          </p:cNvSpPr>
          <p:nvPr userDrawn="1"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5735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</p:sldLayoutIdLst>
  <p:transition spd="med">
    <p:wipe dir="d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3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6C4A833-FB67-4F30-9AE7-1E11F2F00A80}" type="slidenum">
              <a:rPr kumimoji="0" lang="es-E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17" name="16 Triángulo isósceles"/>
          <p:cNvSpPr>
            <a:spLocks noChangeAspect="1"/>
          </p:cNvSpPr>
          <p:nvPr userDrawn="1"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0260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3" r:id="rId2"/>
    <p:sldLayoutId id="2147483964" r:id="rId3"/>
    <p:sldLayoutId id="2147483965" r:id="rId4"/>
    <p:sldLayoutId id="2147483966" r:id="rId5"/>
  </p:sldLayoutIdLst>
  <p:transition spd="med">
    <p:wipe dir="d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0" y="5661248"/>
            <a:ext cx="9144000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3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C4A833-FB67-4F30-9AE7-1E11F2F00A80}" type="slidenum">
              <a:rPr kumimoji="0" lang="es-E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7" name="16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8820472" y="0"/>
            <a:ext cx="323528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236296" y="5733256"/>
            <a:ext cx="1907704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602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8" r:id="rId9"/>
    <p:sldLayoutId id="2147483979" r:id="rId10"/>
    <p:sldLayoutId id="2147483980" r:id="rId11"/>
    <p:sldLayoutId id="2147483981" r:id="rId12"/>
    <p:sldLayoutId id="2147483982" r:id="rId13"/>
    <p:sldLayoutId id="2147483983" r:id="rId14"/>
    <p:sldLayoutId id="2147483984" r:id="rId15"/>
    <p:sldLayoutId id="2147483985" r:id="rId16"/>
    <p:sldLayoutId id="2147483986" r:id="rId17"/>
    <p:sldLayoutId id="2147483987" r:id="rId18"/>
    <p:sldLayoutId id="2147483988" r:id="rId19"/>
    <p:sldLayoutId id="2147483989" r:id="rId20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6.png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5.png"/><Relationship Id="rId7" Type="http://schemas.openxmlformats.org/officeDocument/2006/relationships/image" Target="../media/image5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emf"/><Relationship Id="rId4" Type="http://schemas.openxmlformats.org/officeDocument/2006/relationships/image" Target="../media/image48.emf"/><Relationship Id="rId9" Type="http://schemas.openxmlformats.org/officeDocument/2006/relationships/image" Target="../media/image53.png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45.png"/><Relationship Id="rId10" Type="http://schemas.openxmlformats.org/officeDocument/2006/relationships/image" Target="../media/image61.png"/><Relationship Id="rId4" Type="http://schemas.openxmlformats.org/officeDocument/2006/relationships/image" Target="../media/image56.png"/><Relationship Id="rId9" Type="http://schemas.openxmlformats.org/officeDocument/2006/relationships/image" Target="../media/image60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stionyconocimiento.com/" TargetMode="External"/><Relationship Id="rId2" Type="http://schemas.openxmlformats.org/officeDocument/2006/relationships/hyperlink" Target="mailto:jvalenciar@gestionyconocimiento.com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28.w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28.wm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28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hyperlink" Target="http://181.61.253.133/tramitesyserviciounal/imprimirhv.php?id=194" TargetMode="External"/><Relationship Id="rId13" Type="http://schemas.openxmlformats.org/officeDocument/2006/relationships/hyperlink" Target="http://181.61.253.133/tramitesyserviciounal/imprimirhv.php?id=199" TargetMode="External"/><Relationship Id="rId3" Type="http://schemas.openxmlformats.org/officeDocument/2006/relationships/hyperlink" Target="http://181.61.253.133/tramitesyserviciounal/imprimirhv.php?id=189" TargetMode="External"/><Relationship Id="rId7" Type="http://schemas.openxmlformats.org/officeDocument/2006/relationships/hyperlink" Target="http://181.61.253.133/tramitesyserviciounal/imprimirhv.php?id=193" TargetMode="External"/><Relationship Id="rId12" Type="http://schemas.openxmlformats.org/officeDocument/2006/relationships/hyperlink" Target="http://181.61.253.133/tramitesyserviciounal/imprimirhv.php?id=198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181.61.253.133/tramitesyserviciounal/imprimirhv.php?id=192" TargetMode="External"/><Relationship Id="rId11" Type="http://schemas.openxmlformats.org/officeDocument/2006/relationships/hyperlink" Target="http://181.61.253.133/tramitesyserviciounal/imprimirhv.php?id=197" TargetMode="External"/><Relationship Id="rId5" Type="http://schemas.openxmlformats.org/officeDocument/2006/relationships/hyperlink" Target="http://181.61.253.133/tramitesyserviciounal/imprimirhv.php?id=191" TargetMode="External"/><Relationship Id="rId10" Type="http://schemas.openxmlformats.org/officeDocument/2006/relationships/hyperlink" Target="http://181.61.253.133/tramitesyserviciounal/imprimirhv.php?id=196" TargetMode="External"/><Relationship Id="rId4" Type="http://schemas.openxmlformats.org/officeDocument/2006/relationships/hyperlink" Target="http://181.61.253.133/tramitesyserviciounal/imprimirhv.php?id=190" TargetMode="External"/><Relationship Id="rId9" Type="http://schemas.openxmlformats.org/officeDocument/2006/relationships/hyperlink" Target="http://181.61.253.133/tramitesyserviciounal/imprimirhv.php?id=195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Rectángulo"/>
          <p:cNvSpPr>
            <a:spLocks noChangeArrowheads="1"/>
          </p:cNvSpPr>
          <p:nvPr/>
        </p:nvSpPr>
        <p:spPr bwMode="auto">
          <a:xfrm>
            <a:off x="0" y="5335724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O" sz="900" b="0" dirty="0">
                <a:latin typeface="+mn-lt"/>
              </a:rPr>
              <a:t>Este material es propiedad intelectual de GESTIÓN Y CONOCIMIENTO </a:t>
            </a:r>
            <a:r>
              <a:rPr lang="es-CO" sz="900" b="0" dirty="0" smtClean="0">
                <a:latin typeface="+mn-lt"/>
              </a:rPr>
              <a:t>S.A.S.</a:t>
            </a:r>
            <a:endParaRPr lang="es-CO" sz="900" b="0" dirty="0">
              <a:latin typeface="+mn-lt"/>
            </a:endParaRPr>
          </a:p>
          <a:p>
            <a:pPr algn="ctr"/>
            <a:r>
              <a:rPr lang="es-CO" sz="900" b="0" dirty="0">
                <a:latin typeface="+mn-lt"/>
              </a:rPr>
              <a:t>Permitido su uso sólo para los propósitos de la </a:t>
            </a:r>
            <a:r>
              <a:rPr lang="es-CO" sz="900" b="0" dirty="0" smtClean="0">
                <a:latin typeface="+mn-lt"/>
              </a:rPr>
              <a:t>formación brindada a la Universidad Nacional de Colombia.</a:t>
            </a:r>
            <a:endParaRPr lang="es-CO" sz="900" b="0" dirty="0">
              <a:latin typeface="+mn-lt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264896"/>
            <a:ext cx="9144000" cy="892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ES" sz="1200" dirty="0" smtClean="0"/>
              <a:t>Elaborado por</a:t>
            </a:r>
          </a:p>
          <a:p>
            <a:pPr algn="ctr"/>
            <a:r>
              <a:rPr lang="es-ES" sz="1600" b="1" dirty="0" smtClean="0">
                <a:latin typeface="+mn-lt"/>
              </a:rPr>
              <a:t>Jorge A. Valencia de los Ríos</a:t>
            </a:r>
          </a:p>
          <a:p>
            <a:pPr algn="ctr"/>
            <a:r>
              <a:rPr lang="es-ES" sz="1200" dirty="0" smtClean="0">
                <a:latin typeface="+mn-lt"/>
              </a:rPr>
              <a:t>Coordinador de Consultoría Gestión y Conocimiento S.A.S</a:t>
            </a:r>
          </a:p>
          <a:p>
            <a:pPr algn="ctr"/>
            <a:r>
              <a:rPr lang="es-ES" sz="1200" dirty="0" smtClean="0">
                <a:latin typeface="+mn-lt"/>
              </a:rPr>
              <a:t>Manizales, Noviembre - Diciembre de 2018</a:t>
            </a:r>
          </a:p>
        </p:txBody>
      </p:sp>
      <p:pic>
        <p:nvPicPr>
          <p:cNvPr id="6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6" y="404664"/>
            <a:ext cx="3312366" cy="1368152"/>
          </a:xfrm>
          <a:prstGeom prst="rect">
            <a:avLst/>
          </a:prstGeom>
          <a:noFill/>
        </p:spPr>
      </p:pic>
      <p:sp>
        <p:nvSpPr>
          <p:cNvPr id="8" name="WordArt 2"/>
          <p:cNvSpPr>
            <a:spLocks noChangeArrowheads="1" noChangeShapeType="1"/>
          </p:cNvSpPr>
          <p:nvPr/>
        </p:nvSpPr>
        <p:spPr bwMode="auto">
          <a:xfrm>
            <a:off x="155080" y="2203173"/>
            <a:ext cx="8568952" cy="1441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CO" sz="24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</a:rPr>
              <a:t>Mejoramiento en la gestión </a:t>
            </a:r>
          </a:p>
          <a:p>
            <a:pPr algn="ctr"/>
            <a:r>
              <a:rPr lang="es-CO" sz="24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</a:rPr>
              <a:t>de los procesos</a:t>
            </a:r>
          </a:p>
          <a:p>
            <a:pPr algn="ctr"/>
            <a:r>
              <a:rPr lang="es-CO" sz="7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latin typeface="Arial Narrow"/>
              </a:rPr>
              <a:t>Taller 8 horas</a:t>
            </a:r>
            <a:endParaRPr lang="es-MX" sz="7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latin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21653651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Elipse 45"/>
          <p:cNvSpPr/>
          <p:nvPr/>
        </p:nvSpPr>
        <p:spPr>
          <a:xfrm>
            <a:off x="185606" y="3403031"/>
            <a:ext cx="5522890" cy="195166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3706" y="1351887"/>
            <a:ext cx="820472" cy="820472"/>
          </a:xfrm>
          <a:prstGeom prst="rect">
            <a:avLst/>
          </a:prstGeom>
        </p:spPr>
      </p:pic>
      <p:sp>
        <p:nvSpPr>
          <p:cNvPr id="8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Elipse 10"/>
          <p:cNvSpPr/>
          <p:nvPr/>
        </p:nvSpPr>
        <p:spPr>
          <a:xfrm>
            <a:off x="228189" y="873195"/>
            <a:ext cx="2996301" cy="1951666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Elipse 14"/>
          <p:cNvSpPr/>
          <p:nvPr/>
        </p:nvSpPr>
        <p:spPr>
          <a:xfrm>
            <a:off x="4744556" y="1052872"/>
            <a:ext cx="2030923" cy="141850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/>
          <p:cNvSpPr/>
          <p:nvPr/>
        </p:nvSpPr>
        <p:spPr>
          <a:xfrm>
            <a:off x="403679" y="1485396"/>
            <a:ext cx="2667162" cy="533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24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LIBRERÍA</a:t>
            </a:r>
            <a:endParaRPr lang="es-ES_tradnl" sz="240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4787138" y="1485396"/>
            <a:ext cx="194575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24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USUARIOS</a:t>
            </a:r>
            <a:endParaRPr lang="es-ES_tradnl" sz="240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20" name="Flecha derecha 19"/>
          <p:cNvSpPr/>
          <p:nvPr/>
        </p:nvSpPr>
        <p:spPr>
          <a:xfrm>
            <a:off x="3378626" y="1662542"/>
            <a:ext cx="188717" cy="210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Flecha derecha 20"/>
          <p:cNvSpPr/>
          <p:nvPr/>
        </p:nvSpPr>
        <p:spPr>
          <a:xfrm>
            <a:off x="4441162" y="1662542"/>
            <a:ext cx="188717" cy="210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Rectángulo 28"/>
          <p:cNvSpPr/>
          <p:nvPr/>
        </p:nvSpPr>
        <p:spPr>
          <a:xfrm>
            <a:off x="3380317" y="2113475"/>
            <a:ext cx="1189602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400" b="1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LIBRO </a:t>
            </a:r>
            <a:endParaRPr lang="es-ES_tradnl" sz="1400" b="1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7231784" y="1541011"/>
            <a:ext cx="1355018" cy="57246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2400" dirty="0">
                <a:latin typeface="Calibri" pitchFamily="34" charset="0"/>
                <a:cs typeface="Calibri" pitchFamily="34" charset="0"/>
                <a:sym typeface="Wingdings" pitchFamily="2" charset="2"/>
              </a:rPr>
              <a:t>Producto </a:t>
            </a:r>
            <a:endParaRPr lang="es-ES_tradnl" sz="240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4" name="Cerrar llave 3"/>
          <p:cNvSpPr/>
          <p:nvPr/>
        </p:nvSpPr>
        <p:spPr>
          <a:xfrm>
            <a:off x="6929493" y="873195"/>
            <a:ext cx="148277" cy="180621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Elipse 46"/>
          <p:cNvSpPr/>
          <p:nvPr/>
        </p:nvSpPr>
        <p:spPr>
          <a:xfrm>
            <a:off x="2632455" y="3582708"/>
            <a:ext cx="4100441" cy="141850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8" name="Rectángulo 47"/>
          <p:cNvSpPr/>
          <p:nvPr/>
        </p:nvSpPr>
        <p:spPr>
          <a:xfrm>
            <a:off x="361096" y="4015232"/>
            <a:ext cx="2667162" cy="533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24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BIBLIOTECA</a:t>
            </a:r>
            <a:endParaRPr lang="es-ES_tradnl" sz="240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49" name="Rectángulo 48"/>
          <p:cNvSpPr/>
          <p:nvPr/>
        </p:nvSpPr>
        <p:spPr>
          <a:xfrm>
            <a:off x="4744555" y="4015232"/>
            <a:ext cx="1945758" cy="533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24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     USUARIOS</a:t>
            </a:r>
            <a:endParaRPr lang="es-ES_tradnl" sz="240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53" name="Rectángulo 52"/>
          <p:cNvSpPr/>
          <p:nvPr/>
        </p:nvSpPr>
        <p:spPr>
          <a:xfrm>
            <a:off x="7189201" y="4070847"/>
            <a:ext cx="1355018" cy="53367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24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Servicio  </a:t>
            </a:r>
            <a:endParaRPr lang="es-ES_tradnl" sz="240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54" name="Cerrar llave 53"/>
          <p:cNvSpPr/>
          <p:nvPr/>
        </p:nvSpPr>
        <p:spPr>
          <a:xfrm>
            <a:off x="6886910" y="3403031"/>
            <a:ext cx="148277" cy="180621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5" name="Elipse 54"/>
          <p:cNvSpPr/>
          <p:nvPr/>
        </p:nvSpPr>
        <p:spPr>
          <a:xfrm>
            <a:off x="2632455" y="3666903"/>
            <a:ext cx="2565187" cy="1250764"/>
          </a:xfrm>
          <a:prstGeom prst="ellipse">
            <a:avLst/>
          </a:prstGeom>
          <a:solidFill>
            <a:schemeClr val="accent4">
              <a:lumMod val="75000"/>
              <a:alpha val="38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6" name="WordArt 2"/>
          <p:cNvSpPr>
            <a:spLocks noChangeArrowheads="1" noChangeShapeType="1" noTextEdit="1"/>
          </p:cNvSpPr>
          <p:nvPr/>
        </p:nvSpPr>
        <p:spPr bwMode="auto">
          <a:xfrm>
            <a:off x="2438573" y="240981"/>
            <a:ext cx="3110738" cy="2514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ct val="75000"/>
              </a:lnSpc>
            </a:pP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Ejemplo</a:t>
            </a:r>
            <a:endParaRPr lang="es-MX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7" name="Rectángulo 56"/>
          <p:cNvSpPr/>
          <p:nvPr/>
        </p:nvSpPr>
        <p:spPr>
          <a:xfrm>
            <a:off x="7314492" y="4643311"/>
            <a:ext cx="118960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400" b="1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PRÉSTAMO DEL LIBRO </a:t>
            </a:r>
            <a:endParaRPr lang="es-ES_tradnl" sz="1400" b="1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pic>
        <p:nvPicPr>
          <p:cNvPr id="45" name="Imagen 44"/>
          <p:cNvPicPr>
            <a:picLocks noChangeAspect="1"/>
          </p:cNvPicPr>
          <p:nvPr/>
        </p:nvPicPr>
        <p:blipFill rotWithShape="1">
          <a:blip r:embed="rId2"/>
          <a:srcRect l="15322" t="6456" r="16758" b="4986"/>
          <a:stretch/>
        </p:blipFill>
        <p:spPr>
          <a:xfrm>
            <a:off x="3666836" y="3934691"/>
            <a:ext cx="557262" cy="726594"/>
          </a:xfrm>
          <a:prstGeom prst="rect">
            <a:avLst/>
          </a:prstGeom>
        </p:spPr>
      </p:pic>
      <p:sp>
        <p:nvSpPr>
          <p:cNvPr id="50" name="Flecha derecha 49"/>
          <p:cNvSpPr/>
          <p:nvPr/>
        </p:nvSpPr>
        <p:spPr>
          <a:xfrm>
            <a:off x="3251819" y="4192378"/>
            <a:ext cx="188717" cy="210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1" name="Flecha derecha 50"/>
          <p:cNvSpPr/>
          <p:nvPr/>
        </p:nvSpPr>
        <p:spPr>
          <a:xfrm>
            <a:off x="4482803" y="4192378"/>
            <a:ext cx="188717" cy="210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2" name="Rectángulo 51"/>
          <p:cNvSpPr/>
          <p:nvPr/>
        </p:nvSpPr>
        <p:spPr>
          <a:xfrm>
            <a:off x="3337734" y="4643311"/>
            <a:ext cx="1189602" cy="349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400" b="1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LIBRO </a:t>
            </a:r>
            <a:endParaRPr lang="es-ES_tradnl" sz="1400" b="1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6481470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/>
      <p:bldP spid="49" grpId="0"/>
      <p:bldP spid="53" grpId="0" animBg="1"/>
      <p:bldP spid="54" grpId="0" animBg="1"/>
      <p:bldP spid="55" grpId="0" animBg="1"/>
      <p:bldP spid="57" grpId="0"/>
      <p:bldP spid="50" grpId="0" animBg="1"/>
      <p:bldP spid="51" grpId="0" animBg="1"/>
      <p:bldP spid="52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7 Rectángulo"/>
          <p:cNvSpPr/>
          <p:nvPr/>
        </p:nvSpPr>
        <p:spPr>
          <a:xfrm>
            <a:off x="1393366" y="1247754"/>
            <a:ext cx="6473242" cy="10942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Las acciones correctivas deben ser apropiadas a la importancia de los efectos o potenciales efectos de los incidentes o las no conformidades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1413380" y="2796982"/>
            <a:ext cx="2969686" cy="6370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Conservar información documentada 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3" name="33 Rectángulo"/>
          <p:cNvSpPr/>
          <p:nvPr/>
        </p:nvSpPr>
        <p:spPr>
          <a:xfrm>
            <a:off x="4610680" y="2618108"/>
            <a:ext cx="3237920" cy="4847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Naturaleza de los incidentes o las no conformidades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34" name="34 Rectángulo"/>
          <p:cNvSpPr/>
          <p:nvPr/>
        </p:nvSpPr>
        <p:spPr>
          <a:xfrm>
            <a:off x="4628687" y="3840302"/>
            <a:ext cx="3237920" cy="4847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Resultados de cualquier acción correctiva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35" name="39 Abrir llave"/>
          <p:cNvSpPr/>
          <p:nvPr/>
        </p:nvSpPr>
        <p:spPr>
          <a:xfrm>
            <a:off x="4421166" y="2567308"/>
            <a:ext cx="125119" cy="1908994"/>
          </a:xfrm>
          <a:prstGeom prst="leftBrac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6" name="Picture 4" descr="http://www.comunidadbaratz.com/sites/default/files/shutterstock_1284196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05" y="3009153"/>
            <a:ext cx="536160" cy="3651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37" name="34 Rectángulo"/>
          <p:cNvSpPr/>
          <p:nvPr/>
        </p:nvSpPr>
        <p:spPr>
          <a:xfrm>
            <a:off x="4628687" y="3229205"/>
            <a:ext cx="3237920" cy="4847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Acciones tomadas posteriormente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13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4" name="22 Llamada con línea 1"/>
          <p:cNvSpPr/>
          <p:nvPr/>
        </p:nvSpPr>
        <p:spPr>
          <a:xfrm>
            <a:off x="4459266" y="97476"/>
            <a:ext cx="4113234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>
                <a:solidFill>
                  <a:schemeClr val="accent6"/>
                </a:solidFill>
              </a:rPr>
              <a:t>10.2 Incidentes, no conformidades y acciones </a:t>
            </a:r>
            <a:r>
              <a:rPr lang="es-CO" sz="2000" dirty="0" smtClean="0">
                <a:solidFill>
                  <a:schemeClr val="accent6"/>
                </a:solidFill>
              </a:rPr>
              <a:t>correctivas (3/3)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87" y="833984"/>
            <a:ext cx="648737" cy="611666"/>
          </a:xfrm>
          <a:prstGeom prst="rect">
            <a:avLst/>
          </a:prstGeom>
        </p:spPr>
      </p:pic>
      <p:sp>
        <p:nvSpPr>
          <p:cNvPr id="16" name="27 Rectángulo"/>
          <p:cNvSpPr/>
          <p:nvPr/>
        </p:nvSpPr>
        <p:spPr>
          <a:xfrm>
            <a:off x="1413380" y="4601076"/>
            <a:ext cx="6473242" cy="7623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Comunicar esta información documentada a los trabajadores pertinentes, a sus representantes y otras partes interesadas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100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07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Elipse"/>
          <p:cNvSpPr/>
          <p:nvPr/>
        </p:nvSpPr>
        <p:spPr>
          <a:xfrm>
            <a:off x="-11928" y="5237702"/>
            <a:ext cx="2592288" cy="576064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1"/>
                </a:solidFill>
              </a:rPr>
              <a:t>10. Mejora</a:t>
            </a:r>
          </a:p>
        </p:txBody>
      </p:sp>
      <p:sp>
        <p:nvSpPr>
          <p:cNvPr id="15" name="14 Elipse"/>
          <p:cNvSpPr/>
          <p:nvPr/>
        </p:nvSpPr>
        <p:spPr>
          <a:xfrm>
            <a:off x="353316" y="4511392"/>
            <a:ext cx="287717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9. Evaluación del desempeño</a:t>
            </a:r>
          </a:p>
        </p:txBody>
      </p:sp>
      <p:sp>
        <p:nvSpPr>
          <p:cNvPr id="13" name="12 Elipse"/>
          <p:cNvSpPr/>
          <p:nvPr/>
        </p:nvSpPr>
        <p:spPr>
          <a:xfrm>
            <a:off x="638200" y="3795388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8.  Operación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131323" y="3071976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7. Apoyo</a:t>
            </a:r>
          </a:p>
        </p:txBody>
      </p:sp>
      <p:sp>
        <p:nvSpPr>
          <p:cNvPr id="11" name="10 Elipse"/>
          <p:cNvSpPr/>
          <p:nvPr/>
        </p:nvSpPr>
        <p:spPr>
          <a:xfrm>
            <a:off x="887065" y="2376948"/>
            <a:ext cx="2770535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6. Planificación</a:t>
            </a:r>
          </a:p>
        </p:txBody>
      </p:sp>
      <p:sp>
        <p:nvSpPr>
          <p:cNvPr id="6" name="5 Elipse"/>
          <p:cNvSpPr/>
          <p:nvPr/>
        </p:nvSpPr>
        <p:spPr>
          <a:xfrm>
            <a:off x="137787" y="924328"/>
            <a:ext cx="2634013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accent4">
                    <a:lumMod val="50000"/>
                  </a:schemeClr>
                </a:solidFill>
              </a:rPr>
              <a:t>4. Contexto de la Organización</a:t>
            </a:r>
            <a:endParaRPr lang="es-C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713356" y="1656934"/>
            <a:ext cx="251713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5. Liderazgo</a:t>
            </a: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101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19 Luna"/>
          <p:cNvSpPr/>
          <p:nvPr/>
        </p:nvSpPr>
        <p:spPr>
          <a:xfrm rot="10800000">
            <a:off x="-183911" y="924328"/>
            <a:ext cx="1315233" cy="4608512"/>
          </a:xfrm>
          <a:prstGeom prst="moon">
            <a:avLst>
              <a:gd name="adj" fmla="val 8750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</a:t>
            </a: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ISO45001:2018</a:t>
            </a:r>
            <a:endParaRPr lang="es-CO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37" y="2855108"/>
            <a:ext cx="648737" cy="611666"/>
          </a:xfrm>
          <a:prstGeom prst="rect">
            <a:avLst/>
          </a:prstGeom>
        </p:spPr>
      </p:pic>
      <p:sp>
        <p:nvSpPr>
          <p:cNvPr id="19" name="22 Llamada con línea 1"/>
          <p:cNvSpPr/>
          <p:nvPr/>
        </p:nvSpPr>
        <p:spPr>
          <a:xfrm>
            <a:off x="4459266" y="3648040"/>
            <a:ext cx="4238167" cy="1739974"/>
          </a:xfrm>
          <a:prstGeom prst="borderCallout1">
            <a:avLst>
              <a:gd name="adj1" fmla="val 24042"/>
              <a:gd name="adj2" fmla="val -4830"/>
              <a:gd name="adj3" fmla="val 101159"/>
              <a:gd name="adj4" fmla="val -45818"/>
            </a:avLst>
          </a:prstGeom>
          <a:solidFill>
            <a:schemeClr val="accent4"/>
          </a:solidFill>
          <a:ln>
            <a:solidFill>
              <a:srgbClr val="339933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2654" indent="-272654"/>
            <a:r>
              <a:rPr lang="es-CO" sz="2000" dirty="0">
                <a:solidFill>
                  <a:schemeClr val="accent5">
                    <a:lumMod val="50000"/>
                  </a:schemeClr>
                </a:solidFill>
              </a:rPr>
              <a:t>10.1 Generalidades</a:t>
            </a:r>
          </a:p>
          <a:p>
            <a:pPr marL="272654" indent="-272654"/>
            <a:r>
              <a:rPr lang="es-CO" sz="2000" dirty="0">
                <a:solidFill>
                  <a:schemeClr val="accent5">
                    <a:lumMod val="50000"/>
                  </a:schemeClr>
                </a:solidFill>
              </a:rPr>
              <a:t>10.2 Incidentes, no conformidades y acciones correctivas</a:t>
            </a:r>
          </a:p>
          <a:p>
            <a:pPr marL="272654" indent="-272654"/>
            <a:r>
              <a:rPr lang="es-CO" sz="2000" b="1" dirty="0">
                <a:solidFill>
                  <a:schemeClr val="accent5">
                    <a:lumMod val="50000"/>
                  </a:schemeClr>
                </a:solidFill>
              </a:rPr>
              <a:t>10.3 Mejora continua</a:t>
            </a:r>
          </a:p>
        </p:txBody>
      </p:sp>
    </p:spTree>
    <p:extLst>
      <p:ext uri="{BB962C8B-B14F-4D97-AF65-F5344CB8AC3E}">
        <p14:creationId xmlns:p14="http://schemas.microsoft.com/office/powerpoint/2010/main" val="340113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redondeado 9"/>
          <p:cNvSpPr/>
          <p:nvPr/>
        </p:nvSpPr>
        <p:spPr>
          <a:xfrm>
            <a:off x="3341531" y="1798567"/>
            <a:ext cx="2015837" cy="66501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Mejora continua del </a:t>
            </a:r>
            <a:r>
              <a:rPr lang="es-CO" dirty="0" smtClean="0">
                <a:solidFill>
                  <a:schemeClr val="tx1"/>
                </a:solidFill>
              </a:rPr>
              <a:t>SG-SST </a:t>
            </a:r>
            <a:r>
              <a:rPr lang="es-CO" dirty="0">
                <a:solidFill>
                  <a:schemeClr val="tx1"/>
                </a:solidFill>
              </a:rPr>
              <a:t>en</a:t>
            </a:r>
          </a:p>
        </p:txBody>
      </p:sp>
      <p:sp>
        <p:nvSpPr>
          <p:cNvPr id="11" name="Rectángulo redondeado 10"/>
          <p:cNvSpPr/>
          <p:nvPr/>
        </p:nvSpPr>
        <p:spPr>
          <a:xfrm>
            <a:off x="823062" y="2900141"/>
            <a:ext cx="1745672" cy="65462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tx1"/>
                </a:solidFill>
              </a:rPr>
              <a:t>ADECUACIÓN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2" name="Rectángulo redondeado 11"/>
          <p:cNvSpPr/>
          <p:nvPr/>
        </p:nvSpPr>
        <p:spPr>
          <a:xfrm>
            <a:off x="3189770" y="2900141"/>
            <a:ext cx="2328530" cy="65462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CONVENIENCIA</a:t>
            </a:r>
          </a:p>
        </p:txBody>
      </p:sp>
      <p:cxnSp>
        <p:nvCxnSpPr>
          <p:cNvPr id="13" name="Conector angular 12"/>
          <p:cNvCxnSpPr>
            <a:stCxn id="10" idx="2"/>
            <a:endCxn id="11" idx="0"/>
          </p:cNvCxnSpPr>
          <p:nvPr/>
        </p:nvCxnSpPr>
        <p:spPr>
          <a:xfrm rot="5400000">
            <a:off x="2804396" y="1355087"/>
            <a:ext cx="436556" cy="265355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angular 13"/>
          <p:cNvCxnSpPr>
            <a:stCxn id="10" idx="2"/>
            <a:endCxn id="12" idx="0"/>
          </p:cNvCxnSpPr>
          <p:nvPr/>
        </p:nvCxnSpPr>
        <p:spPr>
          <a:xfrm rot="16200000" flipH="1">
            <a:off x="4133464" y="2679570"/>
            <a:ext cx="436556" cy="458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ángulo redondeado 14"/>
          <p:cNvSpPr/>
          <p:nvPr/>
        </p:nvSpPr>
        <p:spPr>
          <a:xfrm>
            <a:off x="6174380" y="2900141"/>
            <a:ext cx="1745672" cy="65462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EFICACIA</a:t>
            </a:r>
          </a:p>
        </p:txBody>
      </p:sp>
      <p:cxnSp>
        <p:nvCxnSpPr>
          <p:cNvPr id="16" name="Conector angular 15"/>
          <p:cNvCxnSpPr>
            <a:stCxn id="10" idx="2"/>
            <a:endCxn id="15" idx="0"/>
          </p:cNvCxnSpPr>
          <p:nvPr/>
        </p:nvCxnSpPr>
        <p:spPr>
          <a:xfrm rot="16200000" flipH="1">
            <a:off x="5480055" y="1332980"/>
            <a:ext cx="436556" cy="269776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redondeado 16"/>
          <p:cNvSpPr/>
          <p:nvPr/>
        </p:nvSpPr>
        <p:spPr>
          <a:xfrm>
            <a:off x="308344" y="4221610"/>
            <a:ext cx="8155171" cy="149870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 smtClean="0">
                <a:solidFill>
                  <a:schemeClr val="tx1"/>
                </a:solidFill>
              </a:rPr>
              <a:t>Mejorar el desempeño del SG-SST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 smtClean="0">
                <a:solidFill>
                  <a:schemeClr val="tx1"/>
                </a:solidFill>
              </a:rPr>
              <a:t>Promover la cultura que apoye el SG-SST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 smtClean="0">
                <a:solidFill>
                  <a:schemeClr val="tx1"/>
                </a:solidFill>
              </a:rPr>
              <a:t>Promover la participación de los trabajadores en la mejora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 smtClean="0">
                <a:solidFill>
                  <a:schemeClr val="tx1"/>
                </a:solidFill>
              </a:rPr>
              <a:t>Comunicar los resultados de la mejora a los trabajadores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 smtClean="0">
                <a:solidFill>
                  <a:schemeClr val="tx1"/>
                </a:solidFill>
              </a:rPr>
              <a:t>Mantener y conservar información documentada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308344" y="1596907"/>
            <a:ext cx="7973211" cy="21033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9" name="Flecha abajo 18"/>
          <p:cNvSpPr/>
          <p:nvPr/>
        </p:nvSpPr>
        <p:spPr>
          <a:xfrm>
            <a:off x="4429432" y="3766819"/>
            <a:ext cx="259772" cy="394855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22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4113234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accent6"/>
                </a:solidFill>
              </a:rPr>
              <a:t>10.3 Mejora continua</a:t>
            </a:r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87" y="833984"/>
            <a:ext cx="648737" cy="611666"/>
          </a:xfrm>
          <a:prstGeom prst="rect">
            <a:avLst/>
          </a:prstGeom>
        </p:spPr>
      </p:pic>
      <p:sp>
        <p:nvSpPr>
          <p:cNvPr id="20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102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35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logo_mipg_FINAL_tell-02.png">
            <a:extLst>
              <a:ext uri="{FF2B5EF4-FFF2-40B4-BE49-F238E27FC236}">
                <a16:creationId xmlns="" xmlns:a16="http://schemas.microsoft.com/office/drawing/2014/main" id="{6881668F-E3E5-4729-82D8-8629A8BE23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1" t="32792" r="17654" b="30979"/>
          <a:stretch/>
        </p:blipFill>
        <p:spPr>
          <a:xfrm>
            <a:off x="1623508" y="1967023"/>
            <a:ext cx="5447756" cy="1674013"/>
          </a:xfrm>
          <a:prstGeom prst="rect">
            <a:avLst/>
          </a:prstGeom>
        </p:spPr>
      </p:pic>
      <p:sp>
        <p:nvSpPr>
          <p:cNvPr id="3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103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8526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="" xmlns:a16="http://schemas.microsoft.com/office/drawing/2014/main" id="{C7C4C3FA-BD70-490E-8309-2766F2890D12}"/>
              </a:ext>
            </a:extLst>
          </p:cNvPr>
          <p:cNvSpPr txBox="1"/>
          <p:nvPr/>
        </p:nvSpPr>
        <p:spPr>
          <a:xfrm>
            <a:off x="3132171" y="4793176"/>
            <a:ext cx="28905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defRPr/>
            </a:pPr>
            <a:r>
              <a:rPr lang="es-ES_tradnl" sz="1350" b="1" spc="225" dirty="0">
                <a:solidFill>
                  <a:srgbClr val="333732"/>
                </a:solidFill>
                <a:latin typeface="Arial Narrow" charset="0"/>
                <a:ea typeface="Arial Narrow" charset="0"/>
                <a:cs typeface="Arial Narrow" charset="0"/>
              </a:rPr>
              <a:t>ARTICULACIÓN</a:t>
            </a:r>
          </a:p>
        </p:txBody>
      </p:sp>
      <p:pic>
        <p:nvPicPr>
          <p:cNvPr id="24" name="Picture 1" descr="logo_mipg_FINAL_tell-02.png">
            <a:extLst>
              <a:ext uri="{FF2B5EF4-FFF2-40B4-BE49-F238E27FC236}">
                <a16:creationId xmlns="" xmlns:a16="http://schemas.microsoft.com/office/drawing/2014/main" id="{6881668F-E3E5-4729-82D8-8629A8BE23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1" t="32792" r="17654" b="30979"/>
          <a:stretch/>
        </p:blipFill>
        <p:spPr>
          <a:xfrm>
            <a:off x="-124162" y="-38223"/>
            <a:ext cx="3821906" cy="1174414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7914" y="1136191"/>
            <a:ext cx="5492972" cy="3450635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981523" y="5562347"/>
            <a:ext cx="185339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700" dirty="0"/>
              <a:t>http://www.funcionpublica.gov.co/web/mipg</a:t>
            </a:r>
          </a:p>
        </p:txBody>
      </p:sp>
      <p:sp>
        <p:nvSpPr>
          <p:cNvPr id="6" name="1 Marcador de número de diapositiva"/>
          <p:cNvSpPr txBox="1">
            <a:spLocks/>
          </p:cNvSpPr>
          <p:nvPr/>
        </p:nvSpPr>
        <p:spPr bwMode="auto">
          <a:xfrm>
            <a:off x="638200" y="6356350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2B142-5295-4411-B9B5-9DB4222DC1F2}" type="slidenum">
              <a:rPr kumimoji="0" lang="es-E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s-E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82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19" t="42397" r="45428" b="46310"/>
          <a:stretch/>
        </p:blipFill>
        <p:spPr>
          <a:xfrm>
            <a:off x="3786555" y="1993722"/>
            <a:ext cx="1028700" cy="581025"/>
          </a:xfrm>
          <a:prstGeom prst="rect">
            <a:avLst/>
          </a:prstGeom>
        </p:spPr>
      </p:pic>
      <p:sp>
        <p:nvSpPr>
          <p:cNvPr id="5" name="Rectangle 45"/>
          <p:cNvSpPr/>
          <p:nvPr/>
        </p:nvSpPr>
        <p:spPr>
          <a:xfrm>
            <a:off x="2786722" y="300541"/>
            <a:ext cx="5010029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350" spc="225" dirty="0">
                <a:solidFill>
                  <a:srgbClr val="7F7F7F"/>
                </a:solidFill>
                <a:latin typeface="Arial"/>
                <a:cs typeface="Arial"/>
              </a:rPr>
              <a:t>ES UN MARCO DE REFERENCIA PARA:</a:t>
            </a:r>
            <a:endParaRPr lang="en-US" sz="1350" spc="225" dirty="0">
              <a:solidFill>
                <a:srgbClr val="7F7F7F"/>
              </a:solidFill>
              <a:latin typeface="Arial"/>
              <a:cs typeface="Arial"/>
            </a:endParaRPr>
          </a:p>
        </p:txBody>
      </p:sp>
      <p:pic>
        <p:nvPicPr>
          <p:cNvPr id="6" name="Picture 1" descr="logo_mipg_FINAL_tell-02.png">
            <a:extLst>
              <a:ext uri="{FF2B5EF4-FFF2-40B4-BE49-F238E27FC236}">
                <a16:creationId xmlns="" xmlns:a16="http://schemas.microsoft.com/office/drawing/2014/main" id="{03C17C48-D86B-4BC0-A883-44A06770DF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1" t="32792" r="17654" b="30979"/>
          <a:stretch/>
        </p:blipFill>
        <p:spPr>
          <a:xfrm>
            <a:off x="0" y="107098"/>
            <a:ext cx="2157366" cy="662927"/>
          </a:xfrm>
          <a:prstGeom prst="rect">
            <a:avLst/>
          </a:prstGeom>
        </p:spPr>
      </p:pic>
      <p:grpSp>
        <p:nvGrpSpPr>
          <p:cNvPr id="7" name="Grupo 6"/>
          <p:cNvGrpSpPr/>
          <p:nvPr/>
        </p:nvGrpSpPr>
        <p:grpSpPr>
          <a:xfrm>
            <a:off x="180622" y="3005509"/>
            <a:ext cx="1738974" cy="1496609"/>
            <a:chOff x="486552" y="2823534"/>
            <a:chExt cx="2318632" cy="1995479"/>
          </a:xfrm>
        </p:grpSpPr>
        <p:sp>
          <p:nvSpPr>
            <p:cNvPr id="8" name="TextBox 3"/>
            <p:cNvSpPr txBox="1"/>
            <p:nvPr/>
          </p:nvSpPr>
          <p:spPr>
            <a:xfrm>
              <a:off x="773120" y="4049572"/>
              <a:ext cx="1305200" cy="769441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es-ES_tradnl" sz="1050" b="1" kern="1400" spc="75" dirty="0">
                  <a:solidFill>
                    <a:srgbClr val="595959"/>
                  </a:solidFill>
                  <a:latin typeface="Arial Narrow"/>
                  <a:cs typeface="Arial Narrow"/>
                </a:rPr>
                <a:t>Derechos</a:t>
              </a:r>
            </a:p>
            <a:p>
              <a:r>
                <a:rPr lang="es-ES_tradnl" sz="1050" b="1" kern="1400" spc="75" dirty="0">
                  <a:solidFill>
                    <a:srgbClr val="595959"/>
                  </a:solidFill>
                  <a:latin typeface="Arial Narrow"/>
                  <a:cs typeface="Arial Narrow"/>
                </a:rPr>
                <a:t>Problemas Necesidades</a:t>
              </a:r>
              <a:endParaRPr lang="en-US" sz="1050" b="1" kern="1400" spc="75" dirty="0">
                <a:solidFill>
                  <a:srgbClr val="595959"/>
                </a:solidFill>
                <a:latin typeface="Arial Narrow"/>
                <a:cs typeface="Arial Narrow"/>
              </a:endParaRPr>
            </a:p>
          </p:txBody>
        </p:sp>
        <p:pic>
          <p:nvPicPr>
            <p:cNvPr id="9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6552" y="2823534"/>
              <a:ext cx="2318632" cy="1192713"/>
            </a:xfrm>
            <a:prstGeom prst="rect">
              <a:avLst/>
            </a:prstGeom>
          </p:spPr>
        </p:pic>
      </p:grpSp>
      <p:grpSp>
        <p:nvGrpSpPr>
          <p:cNvPr id="10" name="Grupo 9"/>
          <p:cNvGrpSpPr/>
          <p:nvPr/>
        </p:nvGrpSpPr>
        <p:grpSpPr>
          <a:xfrm>
            <a:off x="6340251" y="2623171"/>
            <a:ext cx="2378186" cy="2068052"/>
            <a:chOff x="8434511" y="2729900"/>
            <a:chExt cx="3170914" cy="2757402"/>
          </a:xfrm>
        </p:grpSpPr>
        <p:sp>
          <p:nvSpPr>
            <p:cNvPr id="11" name="TextBox 4"/>
            <p:cNvSpPr txBox="1"/>
            <p:nvPr/>
          </p:nvSpPr>
          <p:spPr>
            <a:xfrm>
              <a:off x="8434511" y="4071530"/>
              <a:ext cx="3170914" cy="1415772"/>
            </a:xfrm>
            <a:prstGeom prst="rect">
              <a:avLst/>
            </a:prstGeom>
            <a:solidFill>
              <a:srgbClr val="FFFFFF"/>
            </a:solidFill>
            <a:ln w="38100" cmpd="sng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s-CO" sz="1050" b="1" u="sng" kern="1400" spc="75" dirty="0">
                  <a:solidFill>
                    <a:srgbClr val="404040"/>
                  </a:solidFill>
                  <a:latin typeface="Arial Narrow"/>
                  <a:cs typeface="Arial Narrow"/>
                </a:rPr>
                <a:t>Generar resultados </a:t>
              </a:r>
              <a:r>
                <a:rPr lang="es-CO" sz="1050" b="1" kern="1400" spc="75" dirty="0">
                  <a:solidFill>
                    <a:prstClr val="white">
                      <a:lumMod val="50000"/>
                    </a:prstClr>
                  </a:solidFill>
                  <a:latin typeface="Arial Narrow"/>
                  <a:cs typeface="Arial Narrow"/>
                </a:rPr>
                <a:t>que atiendan </a:t>
              </a:r>
              <a:br>
                <a:rPr lang="es-CO" sz="1050" b="1" kern="1400" spc="75" dirty="0">
                  <a:solidFill>
                    <a:prstClr val="white">
                      <a:lumMod val="50000"/>
                    </a:prstClr>
                  </a:solidFill>
                  <a:latin typeface="Arial Narrow"/>
                  <a:cs typeface="Arial Narrow"/>
                </a:rPr>
              </a:br>
              <a:r>
                <a:rPr lang="es-CO" sz="1050" b="1" kern="1400" spc="75" dirty="0">
                  <a:solidFill>
                    <a:prstClr val="white">
                      <a:lumMod val="50000"/>
                    </a:prstClr>
                  </a:solidFill>
                  <a:latin typeface="Arial Narrow"/>
                  <a:cs typeface="Arial Narrow"/>
                </a:rPr>
                <a:t>los planes de desarrollo y garanticen los derechos, resuelvan </a:t>
              </a:r>
              <a:br>
                <a:rPr lang="es-CO" sz="1050" b="1" kern="1400" spc="75" dirty="0">
                  <a:solidFill>
                    <a:prstClr val="white">
                      <a:lumMod val="50000"/>
                    </a:prstClr>
                  </a:solidFill>
                  <a:latin typeface="Arial Narrow"/>
                  <a:cs typeface="Arial Narrow"/>
                </a:rPr>
              </a:br>
              <a:r>
                <a:rPr lang="es-CO" sz="1050" b="1" kern="1400" spc="75" dirty="0">
                  <a:solidFill>
                    <a:prstClr val="white">
                      <a:lumMod val="50000"/>
                    </a:prstClr>
                  </a:solidFill>
                  <a:latin typeface="Arial Narrow"/>
                  <a:cs typeface="Arial Narrow"/>
                </a:rPr>
                <a:t>las necesidades y problemas </a:t>
              </a:r>
              <a:br>
                <a:rPr lang="es-CO" sz="1050" b="1" kern="1400" spc="75" dirty="0">
                  <a:solidFill>
                    <a:prstClr val="white">
                      <a:lumMod val="50000"/>
                    </a:prstClr>
                  </a:solidFill>
                  <a:latin typeface="Arial Narrow"/>
                  <a:cs typeface="Arial Narrow"/>
                </a:rPr>
              </a:br>
              <a:r>
                <a:rPr lang="es-CO" sz="1050" b="1" kern="1400" spc="75" dirty="0">
                  <a:solidFill>
                    <a:prstClr val="white">
                      <a:lumMod val="50000"/>
                    </a:prstClr>
                  </a:solidFill>
                  <a:latin typeface="Arial Narrow"/>
                  <a:cs typeface="Arial Narrow"/>
                </a:rPr>
                <a:t>de los ciudadanos con integridad </a:t>
              </a:r>
              <a:br>
                <a:rPr lang="es-CO" sz="1050" b="1" kern="1400" spc="75" dirty="0">
                  <a:solidFill>
                    <a:prstClr val="white">
                      <a:lumMod val="50000"/>
                    </a:prstClr>
                  </a:solidFill>
                  <a:latin typeface="Arial Narrow"/>
                  <a:cs typeface="Arial Narrow"/>
                </a:rPr>
              </a:br>
              <a:r>
                <a:rPr lang="es-CO" sz="1050" b="1" kern="1400" spc="75" dirty="0">
                  <a:solidFill>
                    <a:prstClr val="white">
                      <a:lumMod val="50000"/>
                    </a:prstClr>
                  </a:solidFill>
                  <a:latin typeface="Arial Narrow"/>
                  <a:cs typeface="Arial Narrow"/>
                </a:rPr>
                <a:t>y calidad en el servicio</a:t>
              </a:r>
            </a:p>
          </p:txBody>
        </p:sp>
        <p:pic>
          <p:nvPicPr>
            <p:cNvPr id="12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17197" y="2729900"/>
              <a:ext cx="1803381" cy="1316755"/>
            </a:xfrm>
            <a:prstGeom prst="rect">
              <a:avLst/>
            </a:prstGeom>
          </p:spPr>
        </p:pic>
      </p:grpSp>
      <p:grpSp>
        <p:nvGrpSpPr>
          <p:cNvPr id="14" name="Grupo 13"/>
          <p:cNvGrpSpPr/>
          <p:nvPr/>
        </p:nvGrpSpPr>
        <p:grpSpPr>
          <a:xfrm>
            <a:off x="2127088" y="1277230"/>
            <a:ext cx="3979334" cy="1092200"/>
            <a:chOff x="3070578" y="1952978"/>
            <a:chExt cx="5305778" cy="1456266"/>
          </a:xfrm>
        </p:grpSpPr>
        <p:sp>
          <p:nvSpPr>
            <p:cNvPr id="15" name="TextBox 18"/>
            <p:cNvSpPr txBox="1"/>
            <p:nvPr/>
          </p:nvSpPr>
          <p:spPr>
            <a:xfrm>
              <a:off x="5206620" y="2165326"/>
              <a:ext cx="178180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200" b="1" kern="1400" spc="7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Narrow"/>
                  <a:cs typeface="Arial Narrow"/>
                </a:rPr>
                <a:t>Dirigir y planear</a:t>
              </a:r>
              <a:endParaRPr lang="en-US" sz="1200" b="1" kern="1400" spc="75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/>
                <a:cs typeface="Arial Narrow"/>
              </a:endParaRPr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91" t="28385" r="31511" b="50450"/>
            <a:stretch/>
          </p:blipFill>
          <p:spPr>
            <a:xfrm>
              <a:off x="3070578" y="1952978"/>
              <a:ext cx="5305778" cy="1456266"/>
            </a:xfrm>
            <a:prstGeom prst="rect">
              <a:avLst/>
            </a:prstGeom>
          </p:spPr>
        </p:pic>
      </p:grpSp>
      <p:grpSp>
        <p:nvGrpSpPr>
          <p:cNvPr id="17" name="Grupo 16"/>
          <p:cNvGrpSpPr/>
          <p:nvPr/>
        </p:nvGrpSpPr>
        <p:grpSpPr>
          <a:xfrm>
            <a:off x="4269155" y="1480431"/>
            <a:ext cx="2235200" cy="2252134"/>
            <a:chOff x="5926666" y="2223911"/>
            <a:chExt cx="2980267" cy="3002845"/>
          </a:xfrm>
        </p:grpSpPr>
        <p:sp>
          <p:nvSpPr>
            <p:cNvPr id="18" name="TextBox 21"/>
            <p:cNvSpPr txBox="1"/>
            <p:nvPr/>
          </p:nvSpPr>
          <p:spPr>
            <a:xfrm>
              <a:off x="7732348" y="3341623"/>
              <a:ext cx="955781" cy="61555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200" b="1" kern="1400" spc="7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Narrow"/>
                  <a:cs typeface="Arial Narrow"/>
                </a:rPr>
                <a:t>Ejecutar</a:t>
              </a:r>
              <a:endParaRPr lang="en-US" sz="1200" b="1" kern="1400" spc="75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/>
                <a:cs typeface="Arial Narrow"/>
              </a:endParaRPr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598" t="32420" r="26952" b="23805"/>
            <a:stretch/>
          </p:blipFill>
          <p:spPr>
            <a:xfrm>
              <a:off x="5926666" y="2223911"/>
              <a:ext cx="2980267" cy="3002845"/>
            </a:xfrm>
            <a:prstGeom prst="rect">
              <a:avLst/>
            </a:prstGeom>
          </p:spPr>
        </p:pic>
      </p:grpSp>
      <p:grpSp>
        <p:nvGrpSpPr>
          <p:cNvPr id="20" name="Grupo 19"/>
          <p:cNvGrpSpPr/>
          <p:nvPr/>
        </p:nvGrpSpPr>
        <p:grpSpPr>
          <a:xfrm>
            <a:off x="2110155" y="1819098"/>
            <a:ext cx="2607734" cy="1879600"/>
            <a:chOff x="3048000" y="2675467"/>
            <a:chExt cx="3476978" cy="250613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81" t="39002" r="46493" b="24463"/>
            <a:stretch/>
          </p:blipFill>
          <p:spPr>
            <a:xfrm>
              <a:off x="3048000" y="2675467"/>
              <a:ext cx="3476978" cy="2506133"/>
            </a:xfrm>
            <a:prstGeom prst="rect">
              <a:avLst/>
            </a:prstGeom>
          </p:spPr>
        </p:pic>
        <p:sp>
          <p:nvSpPr>
            <p:cNvPr id="22" name="TextBox 24"/>
            <p:cNvSpPr txBox="1"/>
            <p:nvPr/>
          </p:nvSpPr>
          <p:spPr>
            <a:xfrm>
              <a:off x="3392040" y="3572238"/>
              <a:ext cx="1930941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1125" b="1" kern="1400" spc="7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Narrow"/>
                  <a:cs typeface="Arial Narrow"/>
                </a:rPr>
                <a:t>  Hacer </a:t>
              </a:r>
            </a:p>
            <a:p>
              <a:r>
                <a:rPr lang="es-ES_tradnl" sz="1125" b="1" kern="1400" spc="7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Narrow"/>
                  <a:cs typeface="Arial Narrow"/>
                </a:rPr>
                <a:t>seguimiento </a:t>
              </a:r>
              <a:br>
                <a:rPr lang="es-ES_tradnl" sz="1125" b="1" kern="1400" spc="7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Narrow"/>
                  <a:cs typeface="Arial Narrow"/>
                </a:rPr>
              </a:br>
              <a:r>
                <a:rPr lang="es-ES_tradnl" sz="1125" b="1" kern="1400" spc="7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Narrow"/>
                  <a:cs typeface="Arial Narrow"/>
                </a:rPr>
                <a:t>      y evaluar</a:t>
              </a:r>
              <a:endParaRPr lang="en-US" sz="1125" b="1" kern="1400" spc="75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/>
                <a:cs typeface="Arial Narrow"/>
              </a:endParaRPr>
            </a:p>
          </p:txBody>
        </p:sp>
      </p:grpSp>
      <p:grpSp>
        <p:nvGrpSpPr>
          <p:cNvPr id="23" name="Grupo 22"/>
          <p:cNvGrpSpPr/>
          <p:nvPr/>
        </p:nvGrpSpPr>
        <p:grpSpPr>
          <a:xfrm>
            <a:off x="-86780" y="-119697"/>
            <a:ext cx="8968154" cy="5007554"/>
            <a:chOff x="3048" y="-2"/>
            <a:chExt cx="12188952" cy="6859715"/>
          </a:xfrm>
        </p:grpSpPr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" y="-2"/>
              <a:ext cx="12188952" cy="6859715"/>
            </a:xfrm>
            <a:prstGeom prst="rect">
              <a:avLst/>
            </a:prstGeom>
          </p:spPr>
        </p:pic>
        <p:sp>
          <p:nvSpPr>
            <p:cNvPr id="25" name="TextBox 10"/>
            <p:cNvSpPr txBox="1"/>
            <p:nvPr/>
          </p:nvSpPr>
          <p:spPr>
            <a:xfrm>
              <a:off x="5490709" y="1364712"/>
              <a:ext cx="130015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200" b="1" kern="1400" spc="7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Narrow"/>
                  <a:cs typeface="Arial Narrow"/>
                </a:rPr>
                <a:t>Controlar</a:t>
              </a:r>
              <a:endParaRPr lang="en-US" sz="825" b="1" kern="1400" spc="75" dirty="0">
                <a:solidFill>
                  <a:prstClr val="black">
                    <a:lumMod val="75000"/>
                    <a:lumOff val="25000"/>
                  </a:prstClr>
                </a:solidFill>
                <a:latin typeface="Arial Narrow"/>
                <a:cs typeface="Arial Narrow"/>
              </a:endParaRPr>
            </a:p>
          </p:txBody>
        </p:sp>
      </p:grpSp>
      <p:sp>
        <p:nvSpPr>
          <p:cNvPr id="26" name="5 Rectángulo"/>
          <p:cNvSpPr/>
          <p:nvPr/>
        </p:nvSpPr>
        <p:spPr>
          <a:xfrm>
            <a:off x="3786555" y="1993722"/>
            <a:ext cx="1028700" cy="535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0">
              <a:solidFill>
                <a:prstClr val="white"/>
              </a:solidFill>
            </a:endParaRPr>
          </a:p>
        </p:txBody>
      </p:sp>
      <p:sp>
        <p:nvSpPr>
          <p:cNvPr id="27" name="8 CuadroTexto"/>
          <p:cNvSpPr txBox="1"/>
          <p:nvPr/>
        </p:nvSpPr>
        <p:spPr>
          <a:xfrm>
            <a:off x="3850155" y="2181507"/>
            <a:ext cx="11257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500" b="1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Calidad y </a:t>
            </a:r>
            <a:r>
              <a:rPr lang="es-CO" sz="1500" b="1" u="sng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Confianza</a:t>
            </a:r>
          </a:p>
        </p:txBody>
      </p:sp>
      <p:sp>
        <p:nvSpPr>
          <p:cNvPr id="28" name="Rectángulo 27"/>
          <p:cNvSpPr/>
          <p:nvPr/>
        </p:nvSpPr>
        <p:spPr>
          <a:xfrm>
            <a:off x="5179726" y="5807537"/>
            <a:ext cx="185339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700" dirty="0"/>
              <a:t>http://www.funcionpublica.gov.co/web/mipg</a:t>
            </a:r>
          </a:p>
        </p:txBody>
      </p:sp>
      <p:sp>
        <p:nvSpPr>
          <p:cNvPr id="2" name="Rectángulo 1"/>
          <p:cNvSpPr/>
          <p:nvPr/>
        </p:nvSpPr>
        <p:spPr>
          <a:xfrm>
            <a:off x="395548" y="4746364"/>
            <a:ext cx="8186001" cy="923330"/>
          </a:xfrm>
          <a:prstGeom prst="rect">
            <a:avLst/>
          </a:prstGeom>
          <a:solidFill>
            <a:schemeClr val="bg2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s-CO" dirty="0">
                <a:solidFill>
                  <a:srgbClr val="595959"/>
                </a:solidFill>
                <a:latin typeface="ArialNarrow"/>
              </a:rPr>
              <a:t>Enmarca la gestión en la calidad y la integridad, al buscar su </a:t>
            </a:r>
            <a:r>
              <a:rPr lang="es-CO" b="1" dirty="0">
                <a:solidFill>
                  <a:srgbClr val="595959"/>
                </a:solidFill>
                <a:latin typeface="ArialNarrow"/>
              </a:rPr>
              <a:t>mejoramiento permanentemente </a:t>
            </a:r>
            <a:r>
              <a:rPr lang="es-CO" dirty="0" smtClean="0">
                <a:solidFill>
                  <a:srgbClr val="595959"/>
                </a:solidFill>
                <a:latin typeface="ArialNarrow"/>
              </a:rPr>
              <a:t>para garantizar </a:t>
            </a:r>
            <a:r>
              <a:rPr lang="es-CO" dirty="0">
                <a:solidFill>
                  <a:srgbClr val="595959"/>
                </a:solidFill>
                <a:latin typeface="ArialNarrow"/>
              </a:rPr>
              <a:t>los derechos, satisfacer las necesidades y expectativas de la ciudadanía</a:t>
            </a:r>
            <a:endParaRPr lang="es-CO" dirty="0"/>
          </a:p>
        </p:txBody>
      </p:sp>
      <p:sp>
        <p:nvSpPr>
          <p:cNvPr id="29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105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08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agen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6" t="16764" r="17959" b="11335"/>
          <a:stretch/>
        </p:blipFill>
        <p:spPr>
          <a:xfrm>
            <a:off x="1506681" y="1229789"/>
            <a:ext cx="6123569" cy="3778146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" y="376607"/>
            <a:ext cx="9141714" cy="5144786"/>
          </a:xfrm>
          <a:prstGeom prst="rect">
            <a:avLst/>
          </a:prstGeom>
        </p:spPr>
      </p:pic>
      <p:pic>
        <p:nvPicPr>
          <p:cNvPr id="40" name="Imagen 3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1" t="28141" r="26859" b="22160"/>
          <a:stretch/>
        </p:blipFill>
        <p:spPr>
          <a:xfrm>
            <a:off x="2286000" y="1824407"/>
            <a:ext cx="4402667" cy="2556933"/>
          </a:xfrm>
          <a:prstGeom prst="rect">
            <a:avLst/>
          </a:prstGeom>
        </p:spPr>
      </p:pic>
      <p:sp>
        <p:nvSpPr>
          <p:cNvPr id="5" name="Rectangle 45"/>
          <p:cNvSpPr/>
          <p:nvPr/>
        </p:nvSpPr>
        <p:spPr>
          <a:xfrm>
            <a:off x="2786722" y="300541"/>
            <a:ext cx="5010029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350" b="1" spc="225" dirty="0" smtClean="0">
                <a:solidFill>
                  <a:srgbClr val="7F7F7F"/>
                </a:solidFill>
                <a:latin typeface="Arial"/>
                <a:cs typeface="Arial"/>
              </a:rPr>
              <a:t>SIETE DIMENSIONES OPERATIVAS</a:t>
            </a:r>
            <a:endParaRPr lang="en-US" sz="1350" b="1" spc="225" dirty="0">
              <a:solidFill>
                <a:srgbClr val="7F7F7F"/>
              </a:solidFill>
              <a:latin typeface="Arial"/>
              <a:cs typeface="Arial"/>
            </a:endParaRPr>
          </a:p>
        </p:txBody>
      </p:sp>
      <p:pic>
        <p:nvPicPr>
          <p:cNvPr id="6" name="Picture 1" descr="logo_mipg_FINAL_tell-02.png">
            <a:extLst>
              <a:ext uri="{FF2B5EF4-FFF2-40B4-BE49-F238E27FC236}">
                <a16:creationId xmlns="" xmlns:a16="http://schemas.microsoft.com/office/drawing/2014/main" id="{03C17C48-D86B-4BC0-A883-44A06770DFC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1" t="32792" r="17654" b="30979"/>
          <a:stretch/>
        </p:blipFill>
        <p:spPr>
          <a:xfrm>
            <a:off x="0" y="107101"/>
            <a:ext cx="2157366" cy="662927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981523" y="5586808"/>
            <a:ext cx="185339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700" dirty="0"/>
              <a:t>http://www.funcionpublica.gov.co/web/mipg</a:t>
            </a:r>
          </a:p>
        </p:txBody>
      </p:sp>
      <p:sp>
        <p:nvSpPr>
          <p:cNvPr id="31" name="TextBox 17"/>
          <p:cNvSpPr txBox="1"/>
          <p:nvPr/>
        </p:nvSpPr>
        <p:spPr>
          <a:xfrm>
            <a:off x="2593641" y="3079371"/>
            <a:ext cx="874854" cy="4732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_tradnl" sz="825" b="1" kern="1400" spc="75" dirty="0">
                <a:solidFill>
                  <a:srgbClr val="EB7A24"/>
                </a:solidFill>
                <a:latin typeface="Arial Narrow"/>
                <a:cs typeface="Arial Narrow"/>
              </a:rPr>
              <a:t>Evaluación</a:t>
            </a:r>
          </a:p>
          <a:p>
            <a:r>
              <a:rPr lang="es-ES_tradnl" sz="825" b="1" kern="1400" spc="75" dirty="0">
                <a:solidFill>
                  <a:srgbClr val="EB7A24"/>
                </a:solidFill>
                <a:latin typeface="Arial Narrow"/>
                <a:cs typeface="Arial Narrow"/>
              </a:rPr>
              <a:t>de Resultados</a:t>
            </a:r>
            <a:endParaRPr lang="en-US" sz="825" b="1" kern="1400" spc="75" dirty="0">
              <a:solidFill>
                <a:srgbClr val="EB7A24"/>
              </a:solidFill>
              <a:latin typeface="Arial Narrow"/>
              <a:cs typeface="Arial Narrow"/>
            </a:endParaRPr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30" t="42623" r="47697" b="26109"/>
          <a:stretch/>
        </p:blipFill>
        <p:spPr>
          <a:xfrm>
            <a:off x="2345267" y="2569474"/>
            <a:ext cx="2438400" cy="1608667"/>
          </a:xfrm>
          <a:prstGeom prst="rect">
            <a:avLst/>
          </a:prstGeom>
        </p:spPr>
      </p:pic>
      <p:pic>
        <p:nvPicPr>
          <p:cNvPr id="34" name="Imagen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9" t="20571" r="23062" b="18539"/>
          <a:stretch/>
        </p:blipFill>
        <p:spPr>
          <a:xfrm>
            <a:off x="1989667" y="1434941"/>
            <a:ext cx="5046134" cy="3132667"/>
          </a:xfrm>
          <a:prstGeom prst="rect">
            <a:avLst/>
          </a:prstGeom>
        </p:spPr>
      </p:pic>
      <p:sp>
        <p:nvSpPr>
          <p:cNvPr id="35" name="TextBox 17"/>
          <p:cNvSpPr txBox="1"/>
          <p:nvPr/>
        </p:nvSpPr>
        <p:spPr>
          <a:xfrm>
            <a:off x="3780813" y="1549821"/>
            <a:ext cx="1002854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825" b="1" kern="1400" spc="75" dirty="0">
                <a:solidFill>
                  <a:srgbClr val="DE693A"/>
                </a:solidFill>
                <a:latin typeface="Arial Narrow"/>
                <a:cs typeface="Arial Narrow"/>
              </a:rPr>
              <a:t>Información y</a:t>
            </a:r>
          </a:p>
          <a:p>
            <a:pPr algn="ctr"/>
            <a:r>
              <a:rPr lang="es-ES_tradnl" sz="825" b="1" kern="1400" spc="75" dirty="0">
                <a:solidFill>
                  <a:srgbClr val="DE693A"/>
                </a:solidFill>
                <a:latin typeface="Arial Narrow"/>
                <a:cs typeface="Arial Narrow"/>
              </a:rPr>
              <a:t>Comunicación</a:t>
            </a:r>
            <a:endParaRPr lang="en-US" sz="825" b="1" kern="1400" spc="75" dirty="0">
              <a:solidFill>
                <a:srgbClr val="DE693A"/>
              </a:solidFill>
              <a:latin typeface="Arial Narrow"/>
              <a:cs typeface="Arial Narrow"/>
            </a:endParaRPr>
          </a:p>
        </p:txBody>
      </p:sp>
      <p:sp>
        <p:nvSpPr>
          <p:cNvPr id="38" name="TextBox 17"/>
          <p:cNvSpPr txBox="1"/>
          <p:nvPr/>
        </p:nvSpPr>
        <p:spPr>
          <a:xfrm>
            <a:off x="1765327" y="1764923"/>
            <a:ext cx="1535306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ES_tradnl" sz="825" b="1" kern="1400" spc="75" dirty="0">
                <a:solidFill>
                  <a:srgbClr val="20567F"/>
                </a:solidFill>
                <a:latin typeface="Arial Narrow"/>
                <a:cs typeface="Arial Narrow"/>
              </a:rPr>
              <a:t>Gestión del Conocimiento</a:t>
            </a:r>
          </a:p>
          <a:p>
            <a:pPr algn="ctr"/>
            <a:r>
              <a:rPr lang="es-ES_tradnl" sz="825" b="1" kern="1400" spc="75" dirty="0">
                <a:solidFill>
                  <a:srgbClr val="20567F"/>
                </a:solidFill>
                <a:latin typeface="Arial Narrow"/>
                <a:cs typeface="Arial Narrow"/>
              </a:rPr>
              <a:t>y la Innovación</a:t>
            </a:r>
            <a:endParaRPr lang="en-US" sz="825" b="1" kern="1400" spc="75" dirty="0">
              <a:solidFill>
                <a:srgbClr val="20567F"/>
              </a:solidFill>
              <a:latin typeface="Arial Narrow"/>
              <a:cs typeface="Arial Narrow"/>
            </a:endParaRPr>
          </a:p>
        </p:txBody>
      </p:sp>
      <p:pic>
        <p:nvPicPr>
          <p:cNvPr id="41" name="Imagen 4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68" t="41143" r="45659" b="49806"/>
          <a:stretch/>
        </p:blipFill>
        <p:spPr>
          <a:xfrm>
            <a:off x="4013200" y="2472110"/>
            <a:ext cx="948267" cy="465665"/>
          </a:xfrm>
          <a:prstGeom prst="rect">
            <a:avLst/>
          </a:prstGeom>
        </p:spPr>
      </p:pic>
      <p:pic>
        <p:nvPicPr>
          <p:cNvPr id="43" name="Imagen 4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2" t="28142" r="33156" b="49971"/>
          <a:stretch/>
        </p:blipFill>
        <p:spPr>
          <a:xfrm>
            <a:off x="2353733" y="1824407"/>
            <a:ext cx="3759201" cy="1126067"/>
          </a:xfrm>
          <a:prstGeom prst="rect">
            <a:avLst/>
          </a:prstGeom>
        </p:spPr>
      </p:pic>
      <p:sp>
        <p:nvSpPr>
          <p:cNvPr id="44" name="TextBox 17"/>
          <p:cNvSpPr txBox="1"/>
          <p:nvPr/>
        </p:nvSpPr>
        <p:spPr>
          <a:xfrm>
            <a:off x="4127947" y="1872292"/>
            <a:ext cx="1392320" cy="4732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_tradnl" sz="825" b="1" kern="1400" spc="75" dirty="0">
                <a:solidFill>
                  <a:srgbClr val="9A6780"/>
                </a:solidFill>
                <a:latin typeface="Arial Narrow"/>
                <a:cs typeface="Arial Narrow"/>
              </a:rPr>
              <a:t>Direccionamiento </a:t>
            </a:r>
          </a:p>
          <a:p>
            <a:r>
              <a:rPr lang="es-ES_tradnl" sz="825" b="1" kern="1400" spc="75" dirty="0">
                <a:solidFill>
                  <a:srgbClr val="9A6780"/>
                </a:solidFill>
                <a:latin typeface="Arial Narrow"/>
                <a:cs typeface="Arial Narrow"/>
              </a:rPr>
              <a:t>Estratégico y Planeación</a:t>
            </a:r>
            <a:endParaRPr lang="en-US" sz="825" b="1" kern="1400" spc="75" dirty="0">
              <a:solidFill>
                <a:srgbClr val="9A6780"/>
              </a:solidFill>
              <a:latin typeface="Arial Narrow"/>
              <a:cs typeface="Arial Narrow"/>
            </a:endParaRPr>
          </a:p>
        </p:txBody>
      </p:sp>
      <p:pic>
        <p:nvPicPr>
          <p:cNvPr id="46" name="Imagen 4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35" t="35382" r="27414" b="27755"/>
          <a:stretch/>
        </p:blipFill>
        <p:spPr>
          <a:xfrm>
            <a:off x="4402667" y="2196941"/>
            <a:ext cx="2235200" cy="1896533"/>
          </a:xfrm>
          <a:prstGeom prst="rect">
            <a:avLst/>
          </a:prstGeom>
        </p:spPr>
      </p:pic>
      <p:sp>
        <p:nvSpPr>
          <p:cNvPr id="47" name="TextBox 17"/>
          <p:cNvSpPr txBox="1"/>
          <p:nvPr/>
        </p:nvSpPr>
        <p:spPr>
          <a:xfrm>
            <a:off x="5733827" y="2917788"/>
            <a:ext cx="874854" cy="47320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ES_tradnl" sz="825" b="1" kern="1400" spc="75" dirty="0">
                <a:solidFill>
                  <a:srgbClr val="5CC9DC"/>
                </a:solidFill>
                <a:latin typeface="Arial Narrow"/>
                <a:cs typeface="Arial Narrow"/>
              </a:rPr>
              <a:t>Gestión con</a:t>
            </a:r>
          </a:p>
          <a:p>
            <a:pPr algn="ctr"/>
            <a:r>
              <a:rPr lang="es-ES_tradnl" sz="825" b="1" kern="1400" spc="75" dirty="0">
                <a:solidFill>
                  <a:srgbClr val="5CC9DC"/>
                </a:solidFill>
                <a:latin typeface="Arial Narrow"/>
                <a:cs typeface="Arial Narrow"/>
              </a:rPr>
              <a:t>Valores para</a:t>
            </a:r>
          </a:p>
          <a:p>
            <a:r>
              <a:rPr lang="es-ES_tradnl" sz="825" b="1" kern="1400" spc="75" dirty="0">
                <a:solidFill>
                  <a:srgbClr val="5CC9DC"/>
                </a:solidFill>
                <a:latin typeface="Arial Narrow"/>
                <a:cs typeface="Arial Narrow"/>
              </a:rPr>
              <a:t>Resultados</a:t>
            </a:r>
            <a:endParaRPr lang="en-US" sz="825" b="1" kern="1400" spc="75" dirty="0">
              <a:solidFill>
                <a:srgbClr val="5CC9DC"/>
              </a:solidFill>
              <a:latin typeface="Arial Narrow"/>
              <a:cs typeface="Arial Narrow"/>
            </a:endParaRPr>
          </a:p>
        </p:txBody>
      </p:sp>
      <p:sp>
        <p:nvSpPr>
          <p:cNvPr id="49" name="21 CuadroTexto"/>
          <p:cNvSpPr txBox="1"/>
          <p:nvPr/>
        </p:nvSpPr>
        <p:spPr>
          <a:xfrm>
            <a:off x="2911855" y="3147516"/>
            <a:ext cx="3170324" cy="1065562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2662648"/>
              </a:avLst>
            </a:prstTxWarp>
            <a:spAutoFit/>
          </a:bodyPr>
          <a:lstStyle/>
          <a:p>
            <a:r>
              <a:rPr lang="es-CO" sz="1050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VALORES,  TRANSPARENCIA  Y  CAMBIO  CULTURAL</a:t>
            </a:r>
          </a:p>
        </p:txBody>
      </p:sp>
      <p:sp>
        <p:nvSpPr>
          <p:cNvPr id="50" name="21 CuadroTexto"/>
          <p:cNvSpPr txBox="1"/>
          <p:nvPr/>
        </p:nvSpPr>
        <p:spPr>
          <a:xfrm rot="21126393">
            <a:off x="3555870" y="2477723"/>
            <a:ext cx="2510603" cy="1065562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2662648"/>
              </a:avLst>
            </a:prstTxWarp>
            <a:spAutoFit/>
          </a:bodyPr>
          <a:lstStyle/>
          <a:p>
            <a:r>
              <a:rPr lang="es-CO" sz="825" b="1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</a:rPr>
              <a:t>MÉRITO  E  INTEGRIDAD</a:t>
            </a:r>
          </a:p>
        </p:txBody>
      </p:sp>
      <p:sp>
        <p:nvSpPr>
          <p:cNvPr id="20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106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84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logo_mipg_FINAL_tell-02.png">
            <a:extLst>
              <a:ext uri="{FF2B5EF4-FFF2-40B4-BE49-F238E27FC236}">
                <a16:creationId xmlns="" xmlns:a16="http://schemas.microsoft.com/office/drawing/2014/main" id="{03C17C48-D86B-4BC0-A883-44A06770DF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1" t="32792" r="17654" b="30979"/>
          <a:stretch/>
        </p:blipFill>
        <p:spPr>
          <a:xfrm>
            <a:off x="6561071" y="164651"/>
            <a:ext cx="2157366" cy="662927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5179726" y="5807537"/>
            <a:ext cx="185339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700" dirty="0"/>
              <a:t>http://www.funcionpublica.gov.co/web/mipg</a:t>
            </a:r>
          </a:p>
        </p:txBody>
      </p:sp>
      <p:sp>
        <p:nvSpPr>
          <p:cNvPr id="2" name="Rectángulo 1"/>
          <p:cNvSpPr/>
          <p:nvPr/>
        </p:nvSpPr>
        <p:spPr>
          <a:xfrm>
            <a:off x="332632" y="4404447"/>
            <a:ext cx="8186001" cy="1200329"/>
          </a:xfrm>
          <a:prstGeom prst="rect">
            <a:avLst/>
          </a:prstGeom>
          <a:solidFill>
            <a:srgbClr val="71FFFF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s-CO" dirty="0"/>
              <a:t>S</a:t>
            </a:r>
            <a:r>
              <a:rPr lang="es-CO" dirty="0" smtClean="0"/>
              <a:t>e </a:t>
            </a:r>
            <a:r>
              <a:rPr lang="es-CO" dirty="0"/>
              <a:t>utiliza una herramienta denominada Matriz </a:t>
            </a:r>
            <a:r>
              <a:rPr lang="es-CO" dirty="0" smtClean="0"/>
              <a:t>de la </a:t>
            </a:r>
            <a:r>
              <a:rPr lang="es-CO" b="1" dirty="0"/>
              <a:t>Gestión Estratégica del Talento </a:t>
            </a:r>
            <a:r>
              <a:rPr lang="es-CO" b="1" dirty="0" smtClean="0"/>
              <a:t>Humano - </a:t>
            </a:r>
            <a:r>
              <a:rPr lang="es-CO" dirty="0" smtClean="0"/>
              <a:t>GETH</a:t>
            </a:r>
            <a:r>
              <a:rPr lang="es-CO" dirty="0"/>
              <a:t>, que contiene </a:t>
            </a:r>
            <a:r>
              <a:rPr lang="es-CO" dirty="0" smtClean="0"/>
              <a:t>un inventario </a:t>
            </a:r>
            <a:r>
              <a:rPr lang="es-CO" dirty="0"/>
              <a:t>de variables para dar cumplimiento a los lineamientos de la política. Con base en ellos, la </a:t>
            </a:r>
            <a:r>
              <a:rPr lang="es-CO" dirty="0" smtClean="0"/>
              <a:t>entidad </a:t>
            </a:r>
            <a:r>
              <a:rPr lang="es-CO" dirty="0"/>
              <a:t>identifica fortalezas y </a:t>
            </a:r>
            <a:r>
              <a:rPr lang="es-CO" b="1" dirty="0"/>
              <a:t>aspectos a mejorar</a:t>
            </a:r>
            <a:r>
              <a:rPr lang="es-CO" dirty="0"/>
              <a:t>.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32" y="164651"/>
            <a:ext cx="7903220" cy="4200677"/>
          </a:xfrm>
          <a:prstGeom prst="rect">
            <a:avLst/>
          </a:prstGeom>
        </p:spPr>
      </p:pic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107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53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logo_mipg_FINAL_tell-02.png">
            <a:extLst>
              <a:ext uri="{FF2B5EF4-FFF2-40B4-BE49-F238E27FC236}">
                <a16:creationId xmlns="" xmlns:a16="http://schemas.microsoft.com/office/drawing/2014/main" id="{03C17C48-D86B-4BC0-A883-44A06770DF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1" t="32792" r="17654" b="30979"/>
          <a:stretch/>
        </p:blipFill>
        <p:spPr>
          <a:xfrm>
            <a:off x="6561071" y="164651"/>
            <a:ext cx="2157366" cy="662927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5179726" y="5807537"/>
            <a:ext cx="185339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700" dirty="0"/>
              <a:t>http://www.funcionpublica.gov.co/web/mipg</a:t>
            </a:r>
          </a:p>
        </p:txBody>
      </p:sp>
      <p:sp>
        <p:nvSpPr>
          <p:cNvPr id="2" name="Rectángulo 1"/>
          <p:cNvSpPr/>
          <p:nvPr/>
        </p:nvSpPr>
        <p:spPr>
          <a:xfrm>
            <a:off x="362358" y="4622103"/>
            <a:ext cx="8186001" cy="923330"/>
          </a:xfrm>
          <a:prstGeom prst="rect">
            <a:avLst/>
          </a:prstGeom>
          <a:solidFill>
            <a:srgbClr val="EEBCDD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s-CO" dirty="0"/>
              <a:t>Analizar el contexto interno y externo de la entidad para la identificación de los riesgos y sus </a:t>
            </a:r>
            <a:r>
              <a:rPr lang="es-CO" dirty="0" smtClean="0"/>
              <a:t>posibles causas</a:t>
            </a:r>
            <a:r>
              <a:rPr lang="es-CO" dirty="0"/>
              <a:t>, así como retos, tendencias y oportunidades de mejora e innovación en la gestión.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42" y="164651"/>
            <a:ext cx="7886995" cy="4438654"/>
          </a:xfrm>
          <a:prstGeom prst="rect">
            <a:avLst/>
          </a:prstGeom>
        </p:spPr>
      </p:pic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108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86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logo_mipg_FINAL_tell-02.png">
            <a:extLst>
              <a:ext uri="{FF2B5EF4-FFF2-40B4-BE49-F238E27FC236}">
                <a16:creationId xmlns="" xmlns:a16="http://schemas.microsoft.com/office/drawing/2014/main" id="{03C17C48-D86B-4BC0-A883-44A06770DF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1" t="32792" r="17654" b="30979"/>
          <a:stretch/>
        </p:blipFill>
        <p:spPr>
          <a:xfrm>
            <a:off x="6561071" y="164651"/>
            <a:ext cx="2157366" cy="662927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5179726" y="5807537"/>
            <a:ext cx="185339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700" dirty="0"/>
              <a:t>http://www.funcionpublica.gov.co/web/mipg</a:t>
            </a:r>
          </a:p>
        </p:txBody>
      </p:sp>
      <p:sp>
        <p:nvSpPr>
          <p:cNvPr id="2" name="Rectángulo 1"/>
          <p:cNvSpPr/>
          <p:nvPr/>
        </p:nvSpPr>
        <p:spPr>
          <a:xfrm>
            <a:off x="362358" y="4321853"/>
            <a:ext cx="8186001" cy="1477328"/>
          </a:xfrm>
          <a:prstGeom prst="rect">
            <a:avLst/>
          </a:prstGeom>
          <a:solidFill>
            <a:srgbClr val="94E6E4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s-CO" dirty="0"/>
              <a:t>Siempre se da a partir de un análisis interno y autocrítico de toda la institucionalidad involucrada, para luego plantear </a:t>
            </a:r>
            <a:r>
              <a:rPr lang="es-CO" dirty="0" smtClean="0"/>
              <a:t>una situación </a:t>
            </a:r>
            <a:r>
              <a:rPr lang="es-CO" dirty="0"/>
              <a:t>actual desde distintos puntos de vista, identificando en ella tanto problemáticas por resolver, como </a:t>
            </a:r>
            <a:r>
              <a:rPr lang="es-CO" dirty="0" smtClean="0"/>
              <a:t>alternativas con </a:t>
            </a:r>
            <a:r>
              <a:rPr lang="es-CO" dirty="0"/>
              <a:t>el fin de </a:t>
            </a:r>
            <a:r>
              <a:rPr lang="es-CO" b="1" dirty="0"/>
              <a:t>mejorar su desempeño </a:t>
            </a:r>
            <a:r>
              <a:rPr lang="es-CO" dirty="0"/>
              <a:t>y fortalecer sus capacidades organizacionales para la entrega de productos </a:t>
            </a:r>
            <a:r>
              <a:rPr lang="es-CO" dirty="0" smtClean="0"/>
              <a:t>y servicios </a:t>
            </a:r>
            <a:r>
              <a:rPr lang="es-CO" dirty="0"/>
              <a:t>públicos.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557" y="44345"/>
            <a:ext cx="7351601" cy="4577758"/>
          </a:xfrm>
          <a:prstGeom prst="rect">
            <a:avLst/>
          </a:prstGeom>
        </p:spPr>
      </p:pic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109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9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1 Gráfico"/>
          <p:cNvGraphicFramePr/>
          <p:nvPr>
            <p:extLst>
              <p:ext uri="{D42A27DB-BD31-4B8C-83A1-F6EECF244321}">
                <p14:modId xmlns:p14="http://schemas.microsoft.com/office/powerpoint/2010/main" val="1110277757"/>
              </p:ext>
            </p:extLst>
          </p:nvPr>
        </p:nvGraphicFramePr>
        <p:xfrm>
          <a:off x="167118" y="2239777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2 Gráfico"/>
          <p:cNvGraphicFramePr/>
          <p:nvPr>
            <p:extLst>
              <p:ext uri="{D42A27DB-BD31-4B8C-83A1-F6EECF244321}">
                <p14:modId xmlns:p14="http://schemas.microsoft.com/office/powerpoint/2010/main" val="2752405307"/>
              </p:ext>
            </p:extLst>
          </p:nvPr>
        </p:nvGraphicFramePr>
        <p:xfrm>
          <a:off x="4199566" y="2239777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823302" y="189712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Producto</a:t>
            </a:r>
            <a:endParaRPr lang="es-MX" sz="2400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567718" y="189712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Servicio</a:t>
            </a:r>
            <a:endParaRPr lang="es-MX" sz="2400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8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2141414" y="268493"/>
            <a:ext cx="5094882" cy="47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PRODUCTO O SERVICIO</a:t>
            </a:r>
            <a:endParaRPr lang="es-ES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6545015" y="2687465"/>
            <a:ext cx="1039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400" b="1" dirty="0" smtClean="0">
                <a:solidFill>
                  <a:schemeClr val="bg1"/>
                </a:solidFill>
              </a:rPr>
              <a:t>Tangible </a:t>
            </a:r>
            <a:endParaRPr lang="es-CO" sz="1400" b="1" dirty="0">
              <a:solidFill>
                <a:schemeClr val="bg1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823302" y="1088840"/>
            <a:ext cx="5540040" cy="432468"/>
          </a:xfrm>
          <a:prstGeom prst="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Otra característica que los diferencia:</a:t>
            </a:r>
            <a:endParaRPr lang="es-ES_tradnl" sz="2000" dirty="0">
              <a:solidFill>
                <a:schemeClr val="tx1"/>
              </a:solidFill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141971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/>
      <p:bldP spid="12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logo_mipg_FINAL_tell-02.png">
            <a:extLst>
              <a:ext uri="{FF2B5EF4-FFF2-40B4-BE49-F238E27FC236}">
                <a16:creationId xmlns="" xmlns:a16="http://schemas.microsoft.com/office/drawing/2014/main" id="{03C17C48-D86B-4BC0-A883-44A06770DF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1" t="32792" r="17654" b="30979"/>
          <a:stretch/>
        </p:blipFill>
        <p:spPr>
          <a:xfrm>
            <a:off x="362358" y="1300971"/>
            <a:ext cx="2157366" cy="662927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362358" y="4374241"/>
            <a:ext cx="244810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000" dirty="0"/>
              <a:t>http://www.funcionpublica.gov.co/web/mipg</a:t>
            </a:r>
          </a:p>
        </p:txBody>
      </p:sp>
      <p:sp>
        <p:nvSpPr>
          <p:cNvPr id="2" name="Rectángulo 1"/>
          <p:cNvSpPr/>
          <p:nvPr/>
        </p:nvSpPr>
        <p:spPr>
          <a:xfrm>
            <a:off x="362358" y="2032982"/>
            <a:ext cx="8186001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s-CO" sz="2400" dirty="0"/>
              <a:t>Uno de los pilares de los modelos de gestión de calidad es el trabajo por procesos. De acuerdo con la </a:t>
            </a:r>
            <a:r>
              <a:rPr lang="es-CO" sz="2400" dirty="0" smtClean="0"/>
              <a:t>Carta Iberoamericana </a:t>
            </a:r>
            <a:r>
              <a:rPr lang="es-CO" sz="2400" dirty="0"/>
              <a:t>de la Calidad (CLAD: 2008), la adopción de una gestión por procesos permite la mejora de las </a:t>
            </a:r>
            <a:r>
              <a:rPr lang="es-CO" sz="2400" dirty="0" smtClean="0"/>
              <a:t>actividades de </a:t>
            </a:r>
            <a:r>
              <a:rPr lang="es-CO" sz="2400" dirty="0"/>
              <a:t>la administración pública orientada al servicio público y para resultados.</a:t>
            </a:r>
          </a:p>
        </p:txBody>
      </p:sp>
      <p:sp>
        <p:nvSpPr>
          <p:cNvPr id="5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110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02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logo_mipg_FINAL_tell-02.png">
            <a:extLst>
              <a:ext uri="{FF2B5EF4-FFF2-40B4-BE49-F238E27FC236}">
                <a16:creationId xmlns="" xmlns:a16="http://schemas.microsoft.com/office/drawing/2014/main" id="{03C17C48-D86B-4BC0-A883-44A06770DF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1" t="32792" r="17654" b="30979"/>
          <a:stretch/>
        </p:blipFill>
        <p:spPr>
          <a:xfrm>
            <a:off x="6561071" y="164651"/>
            <a:ext cx="2157366" cy="662927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5179726" y="5807537"/>
            <a:ext cx="185339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700" dirty="0"/>
              <a:t>http://www.funcionpublica.gov.co/web/mipg</a:t>
            </a:r>
          </a:p>
        </p:txBody>
      </p:sp>
      <p:sp>
        <p:nvSpPr>
          <p:cNvPr id="2" name="Rectángulo 1"/>
          <p:cNvSpPr/>
          <p:nvPr/>
        </p:nvSpPr>
        <p:spPr>
          <a:xfrm>
            <a:off x="362358" y="4321853"/>
            <a:ext cx="8186001" cy="1200329"/>
          </a:xfrm>
          <a:prstGeom prst="rect">
            <a:avLst/>
          </a:prstGeom>
          <a:solidFill>
            <a:srgbClr val="FFE3B9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s-CO" dirty="0"/>
              <a:t>Con esta dimensión, y la implementación de la política que la integra, se logra cumplir el objetivo de </a:t>
            </a:r>
            <a:r>
              <a:rPr lang="es-CO" dirty="0" smtClean="0"/>
              <a:t>MIPG “</a:t>
            </a:r>
            <a:r>
              <a:rPr lang="es-CO" dirty="0"/>
              <a:t>Desarrollar una cultura organizacional fundamentada en la información, el control y la evaluación, para </a:t>
            </a:r>
            <a:r>
              <a:rPr lang="es-CO" dirty="0" smtClean="0"/>
              <a:t>la toma </a:t>
            </a:r>
            <a:r>
              <a:rPr lang="es-CO" dirty="0"/>
              <a:t>de decisiones y </a:t>
            </a:r>
            <a:r>
              <a:rPr lang="es-CO" b="1" dirty="0"/>
              <a:t>la mejora continua</a:t>
            </a:r>
            <a:r>
              <a:rPr lang="es-CO" dirty="0"/>
              <a:t>”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569" y="164651"/>
            <a:ext cx="7557591" cy="4255622"/>
          </a:xfrm>
          <a:prstGeom prst="rect">
            <a:avLst/>
          </a:prstGeom>
        </p:spPr>
      </p:pic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111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96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logo_mipg_FINAL_tell-02.png">
            <a:extLst>
              <a:ext uri="{FF2B5EF4-FFF2-40B4-BE49-F238E27FC236}">
                <a16:creationId xmlns="" xmlns:a16="http://schemas.microsoft.com/office/drawing/2014/main" id="{03C17C48-D86B-4BC0-A883-44A06770DF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1" t="32792" r="17654" b="30979"/>
          <a:stretch/>
        </p:blipFill>
        <p:spPr>
          <a:xfrm>
            <a:off x="6561071" y="164651"/>
            <a:ext cx="2157366" cy="662927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5179726" y="6189674"/>
            <a:ext cx="185339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700" dirty="0"/>
              <a:t>http://www.funcionpublica.gov.co/web/mipg</a:t>
            </a:r>
          </a:p>
        </p:txBody>
      </p:sp>
      <p:sp>
        <p:nvSpPr>
          <p:cNvPr id="2" name="Rectángulo 1"/>
          <p:cNvSpPr/>
          <p:nvPr/>
        </p:nvSpPr>
        <p:spPr>
          <a:xfrm>
            <a:off x="362358" y="4321853"/>
            <a:ext cx="8186001" cy="1754326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s-CO" dirty="0"/>
              <a:t>Los siguientes atributos de calidad permitirán un adecuado desarrollo de la gestión de la Información </a:t>
            </a:r>
            <a:r>
              <a:rPr lang="es-CO" dirty="0" smtClean="0"/>
              <a:t>y Comunicación: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dirty="0" smtClean="0"/>
              <a:t>….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b="1" dirty="0"/>
              <a:t>Mejoramiento en los procesos </a:t>
            </a:r>
            <a:r>
              <a:rPr lang="es-CO" dirty="0"/>
              <a:t>de gestión de la entidad como resultado de la producción y análisis de </a:t>
            </a:r>
            <a:r>
              <a:rPr lang="es-CO" dirty="0" smtClean="0"/>
              <a:t>la Información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dirty="0" smtClean="0"/>
              <a:t>….</a:t>
            </a:r>
            <a:endParaRPr lang="es-CO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696" y="328712"/>
            <a:ext cx="7352093" cy="4148655"/>
          </a:xfrm>
          <a:prstGeom prst="rect">
            <a:avLst/>
          </a:prstGeom>
        </p:spPr>
      </p:pic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112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20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logo_mipg_FINAL_tell-02.png">
            <a:extLst>
              <a:ext uri="{FF2B5EF4-FFF2-40B4-BE49-F238E27FC236}">
                <a16:creationId xmlns="" xmlns:a16="http://schemas.microsoft.com/office/drawing/2014/main" id="{03C17C48-D86B-4BC0-A883-44A06770DF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1" t="32792" r="17654" b="30979"/>
          <a:stretch/>
        </p:blipFill>
        <p:spPr>
          <a:xfrm>
            <a:off x="6561071" y="164651"/>
            <a:ext cx="2157366" cy="662927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5179726" y="5712002"/>
            <a:ext cx="185339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700" dirty="0"/>
              <a:t>http://www.funcionpublica.gov.co/web/mipg</a:t>
            </a:r>
          </a:p>
        </p:txBody>
      </p:sp>
      <p:sp>
        <p:nvSpPr>
          <p:cNvPr id="2" name="Rectángulo 1"/>
          <p:cNvSpPr/>
          <p:nvPr/>
        </p:nvSpPr>
        <p:spPr>
          <a:xfrm>
            <a:off x="353571" y="4021602"/>
            <a:ext cx="8186001" cy="1477328"/>
          </a:xfrm>
          <a:prstGeom prst="rect">
            <a:avLst/>
          </a:prstGeom>
          <a:solidFill>
            <a:schemeClr val="bg2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s-CO" dirty="0"/>
              <a:t>La apuesta de la gestión del conocimiento y la innovación, como dimensión de MIPG, propicia el desarrollo de </a:t>
            </a:r>
            <a:r>
              <a:rPr lang="es-CO" dirty="0" smtClean="0"/>
              <a:t>acciones para </a:t>
            </a:r>
            <a:r>
              <a:rPr lang="es-CO" dirty="0"/>
              <a:t>compartir el conocimiento entre los servidores públicos, con el objetivo de garantizar su apropiación </a:t>
            </a:r>
            <a:r>
              <a:rPr lang="es-CO" dirty="0" smtClean="0"/>
              <a:t>y aprovechamiento</a:t>
            </a:r>
            <a:r>
              <a:rPr lang="es-CO" dirty="0"/>
              <a:t>, así mismo, promueve la construcción de una cultura de análisis y retroalimentación </a:t>
            </a:r>
            <a:r>
              <a:rPr lang="es-CO" b="1" dirty="0"/>
              <a:t>para </a:t>
            </a:r>
            <a:r>
              <a:rPr lang="es-CO" b="1" dirty="0" smtClean="0"/>
              <a:t>el mejoramiento </a:t>
            </a:r>
            <a:r>
              <a:rPr lang="es-CO" b="1" dirty="0"/>
              <a:t>continuo</a:t>
            </a:r>
            <a:r>
              <a:rPr lang="es-CO" dirty="0"/>
              <a:t>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332" y="164651"/>
            <a:ext cx="7462051" cy="4199503"/>
          </a:xfrm>
          <a:prstGeom prst="rect">
            <a:avLst/>
          </a:prstGeom>
        </p:spPr>
      </p:pic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113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30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logo_mipg_FINAL_tell-02.png">
            <a:extLst>
              <a:ext uri="{FF2B5EF4-FFF2-40B4-BE49-F238E27FC236}">
                <a16:creationId xmlns="" xmlns:a16="http://schemas.microsoft.com/office/drawing/2014/main" id="{03C17C48-D86B-4BC0-A883-44A06770DF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1" t="32792" r="17654" b="30979"/>
          <a:stretch/>
        </p:blipFill>
        <p:spPr>
          <a:xfrm>
            <a:off x="6561071" y="164651"/>
            <a:ext cx="2157366" cy="662927"/>
          </a:xfrm>
          <a:prstGeom prst="rect">
            <a:avLst/>
          </a:prstGeom>
        </p:spPr>
      </p:pic>
      <p:sp>
        <p:nvSpPr>
          <p:cNvPr id="28" name="Rectángulo 27"/>
          <p:cNvSpPr/>
          <p:nvPr/>
        </p:nvSpPr>
        <p:spPr>
          <a:xfrm>
            <a:off x="5179726" y="5712002"/>
            <a:ext cx="185339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700" dirty="0"/>
              <a:t>http://www.funcionpublica.gov.co/web/mipg</a:t>
            </a:r>
          </a:p>
        </p:txBody>
      </p:sp>
      <p:sp>
        <p:nvSpPr>
          <p:cNvPr id="2" name="Rectángulo 1"/>
          <p:cNvSpPr/>
          <p:nvPr/>
        </p:nvSpPr>
        <p:spPr>
          <a:xfrm>
            <a:off x="353571" y="4376443"/>
            <a:ext cx="8186001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s-CO" dirty="0"/>
              <a:t>MIPG promueve el </a:t>
            </a:r>
            <a:r>
              <a:rPr lang="es-CO" b="1" dirty="0"/>
              <a:t>mejoramiento continuo de las entidades</a:t>
            </a:r>
            <a:r>
              <a:rPr lang="es-CO" dirty="0"/>
              <a:t>, razón por la cual éstas deben </a:t>
            </a:r>
            <a:r>
              <a:rPr lang="es-CO" dirty="0" smtClean="0"/>
              <a:t>establecer acciones</a:t>
            </a:r>
            <a:r>
              <a:rPr lang="es-CO" dirty="0"/>
              <a:t>, métodos y procedimientos de control y de gestión del riesgo, así como mecanismos para </a:t>
            </a:r>
            <a:r>
              <a:rPr lang="es-CO" dirty="0" smtClean="0"/>
              <a:t>la prevención </a:t>
            </a:r>
            <a:r>
              <a:rPr lang="es-CO" dirty="0"/>
              <a:t>y evaluación de éste.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39" y="164651"/>
            <a:ext cx="7543663" cy="4060584"/>
          </a:xfrm>
          <a:prstGeom prst="rect">
            <a:avLst/>
          </a:prstGeom>
        </p:spPr>
      </p:pic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114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35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683" y="562900"/>
            <a:ext cx="7179385" cy="509947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981523" y="5562347"/>
            <a:ext cx="185339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700" dirty="0"/>
              <a:t>http://www.funcionpublica.gov.co/web/mipg</a:t>
            </a:r>
          </a:p>
        </p:txBody>
      </p:sp>
      <p:pic>
        <p:nvPicPr>
          <p:cNvPr id="4" name="Picture 1" descr="logo_mipg_FINAL_tell-02.png">
            <a:extLst>
              <a:ext uri="{FF2B5EF4-FFF2-40B4-BE49-F238E27FC236}">
                <a16:creationId xmlns="" xmlns:a16="http://schemas.microsoft.com/office/drawing/2014/main" id="{03C17C48-D86B-4BC0-A883-44A06770DF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211" t="32792" r="17654" b="30979"/>
          <a:stretch/>
        </p:blipFill>
        <p:spPr>
          <a:xfrm>
            <a:off x="0" y="0"/>
            <a:ext cx="2157366" cy="662927"/>
          </a:xfrm>
          <a:prstGeom prst="rect">
            <a:avLst/>
          </a:prstGeom>
        </p:spPr>
      </p:pic>
      <p:sp>
        <p:nvSpPr>
          <p:cNvPr id="5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115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98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260648"/>
            <a:ext cx="8820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AGENDA</a:t>
            </a:r>
            <a:endParaRPr kumimoji="0" lang="es-MX" sz="32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 flipH="1">
            <a:off x="3326597" y="1581859"/>
            <a:ext cx="5493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s-CO" dirty="0">
                <a:solidFill>
                  <a:prstClr val="white">
                    <a:lumMod val="85000"/>
                  </a:prstClr>
                </a:solidFill>
                <a:latin typeface="+mn-lt"/>
              </a:rPr>
              <a:t>No conformidad y salida no conforme</a:t>
            </a:r>
            <a:endParaRPr lang="es-CO" altLang="es-CO" dirty="0">
              <a:solidFill>
                <a:prstClr val="white">
                  <a:lumMod val="85000"/>
                </a:prstClr>
              </a:solidFill>
              <a:latin typeface="+mn-lt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 flipH="1">
            <a:off x="3779615" y="3016312"/>
            <a:ext cx="5141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R="0" indent="0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O" altLang="es-CO" dirty="0">
                <a:solidFill>
                  <a:prstClr val="white">
                    <a:lumMod val="85000"/>
                  </a:prstClr>
                </a:solidFill>
                <a:latin typeface="+mn-lt"/>
              </a:rPr>
              <a:t>Marco normativo para el mejoramiento</a:t>
            </a: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 flipH="1">
            <a:off x="3729200" y="4352282"/>
            <a:ext cx="5004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s-CO" altLang="es-C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Enfoque y orientaciones</a:t>
            </a:r>
          </a:p>
        </p:txBody>
      </p:sp>
      <p:sp>
        <p:nvSpPr>
          <p:cNvPr id="10" name="Oval 15"/>
          <p:cNvSpPr/>
          <p:nvPr/>
        </p:nvSpPr>
        <p:spPr>
          <a:xfrm>
            <a:off x="2899815" y="1739784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s-CO" sz="2400" dirty="0">
              <a:solidFill>
                <a:prstClr val="black"/>
              </a:solidFill>
            </a:endParaRPr>
          </a:p>
        </p:txBody>
      </p:sp>
      <p:sp>
        <p:nvSpPr>
          <p:cNvPr id="11" name="Oval 16"/>
          <p:cNvSpPr/>
          <p:nvPr/>
        </p:nvSpPr>
        <p:spPr>
          <a:xfrm>
            <a:off x="3417473" y="3108515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s-CO" sz="2400" dirty="0">
              <a:solidFill>
                <a:prstClr val="black"/>
              </a:solidFill>
            </a:endParaRPr>
          </a:p>
        </p:txBody>
      </p:sp>
      <p:sp>
        <p:nvSpPr>
          <p:cNvPr id="12" name="Oval 17"/>
          <p:cNvSpPr/>
          <p:nvPr/>
        </p:nvSpPr>
        <p:spPr>
          <a:xfrm>
            <a:off x="3264528" y="4427250"/>
            <a:ext cx="311727" cy="311727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s-CO" sz="2400" dirty="0">
              <a:solidFill>
                <a:prstClr val="black"/>
              </a:solidFill>
            </a:endParaRPr>
          </a:p>
        </p:txBody>
      </p:sp>
      <p:sp>
        <p:nvSpPr>
          <p:cNvPr id="9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116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3188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117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4856" t="15848" r="11941" b="11687"/>
          <a:stretch/>
        </p:blipFill>
        <p:spPr>
          <a:xfrm>
            <a:off x="366842" y="889000"/>
            <a:ext cx="7897923" cy="485458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8017"/>
            <a:ext cx="2995424" cy="985337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5005750" y="5192604"/>
            <a:ext cx="3259015" cy="550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4 Rectángulo"/>
          <p:cNvSpPr/>
          <p:nvPr/>
        </p:nvSpPr>
        <p:spPr>
          <a:xfrm>
            <a:off x="2771800" y="58017"/>
            <a:ext cx="58477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s-MX" sz="2800" kern="10" dirty="0" smtClean="0">
                <a:ln w="9525">
                  <a:noFill/>
                  <a:round/>
                  <a:headEnd/>
                  <a:tailEnd/>
                </a:ln>
                <a:solidFill>
                  <a:srgbClr val="339933"/>
                </a:solidFill>
                <a:latin typeface="Calibri" pitchFamily="34" charset="0"/>
                <a:cs typeface="Calibri" pitchFamily="34" charset="0"/>
              </a:rPr>
              <a:t>Cada Institución establece su propio modelo</a:t>
            </a:r>
            <a:endParaRPr lang="es-MX" sz="2800" kern="10" dirty="0">
              <a:ln w="9525">
                <a:noFill/>
                <a:round/>
                <a:headEnd/>
                <a:tailEnd/>
              </a:ln>
              <a:solidFill>
                <a:srgbClr val="339933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543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118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061" y="1"/>
            <a:ext cx="8932513" cy="585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096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119</a:t>
            </a:fld>
            <a:endParaRPr lang="es-ES" sz="1400" b="0" dirty="0" smtClean="0">
              <a:solidFill>
                <a:schemeClr val="bg1">
                  <a:lumMod val="6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Elipse 8"/>
          <p:cNvSpPr/>
          <p:nvPr/>
        </p:nvSpPr>
        <p:spPr>
          <a:xfrm>
            <a:off x="2827415" y="1672389"/>
            <a:ext cx="2995862" cy="131144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400" dirty="0" smtClean="0">
                <a:solidFill>
                  <a:schemeClr val="tx1"/>
                </a:solidFill>
              </a:rPr>
              <a:t>Resolver una situación problemática</a:t>
            </a:r>
            <a:endParaRPr lang="es-CO" sz="2400" dirty="0">
              <a:solidFill>
                <a:schemeClr val="tx1"/>
              </a:solidFill>
            </a:endParaRPr>
          </a:p>
        </p:txBody>
      </p:sp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1907704" y="86998"/>
            <a:ext cx="5472608" cy="41282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Análisis del Contexto</a:t>
            </a:r>
            <a:endParaRPr kumimoji="0" lang="es-MX" sz="1800" b="0" i="0" u="none" strike="noStrike" kern="10" cap="none" spc="0" normalizeH="0" baseline="0" noProof="0" dirty="0" smtClean="0">
              <a:ln w="9525">
                <a:noFill/>
                <a:round/>
                <a:headEnd/>
                <a:tailEnd/>
              </a:ln>
              <a:solidFill>
                <a:srgbClr val="B88472">
                  <a:lumMod val="75000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Elipse 12"/>
          <p:cNvSpPr/>
          <p:nvPr/>
        </p:nvSpPr>
        <p:spPr>
          <a:xfrm>
            <a:off x="36621" y="2510994"/>
            <a:ext cx="2622884" cy="155207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400" dirty="0" smtClean="0">
                <a:solidFill>
                  <a:schemeClr val="tx1"/>
                </a:solidFill>
              </a:rPr>
              <a:t>¿A partir de qué </a:t>
            </a:r>
            <a:r>
              <a:rPr lang="es-CO" sz="2400" dirty="0">
                <a:solidFill>
                  <a:schemeClr val="tx1"/>
                </a:solidFill>
              </a:rPr>
              <a:t>mejoramos?</a:t>
            </a:r>
          </a:p>
        </p:txBody>
      </p:sp>
      <p:sp>
        <p:nvSpPr>
          <p:cNvPr id="21" name="Elipse 20"/>
          <p:cNvSpPr/>
          <p:nvPr/>
        </p:nvSpPr>
        <p:spPr>
          <a:xfrm>
            <a:off x="2827415" y="3758270"/>
            <a:ext cx="2995862" cy="131144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400" dirty="0" smtClean="0">
                <a:solidFill>
                  <a:schemeClr val="tx1"/>
                </a:solidFill>
              </a:rPr>
              <a:t>Lograr un nivel superior de resultados</a:t>
            </a:r>
            <a:endParaRPr lang="es-CO" sz="2400" dirty="0">
              <a:solidFill>
                <a:schemeClr val="tx1"/>
              </a:solidFill>
            </a:endParaRPr>
          </a:p>
        </p:txBody>
      </p:sp>
      <p:cxnSp>
        <p:nvCxnSpPr>
          <p:cNvPr id="4" name="Conector recto de flecha 3"/>
          <p:cNvCxnSpPr>
            <a:stCxn id="13" idx="6"/>
            <a:endCxn id="9" idx="2"/>
          </p:cNvCxnSpPr>
          <p:nvPr/>
        </p:nvCxnSpPr>
        <p:spPr>
          <a:xfrm flipV="1">
            <a:off x="2659505" y="2328111"/>
            <a:ext cx="167910" cy="9589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de flecha 21"/>
          <p:cNvCxnSpPr>
            <a:stCxn id="13" idx="6"/>
            <a:endCxn id="21" idx="2"/>
          </p:cNvCxnSpPr>
          <p:nvPr/>
        </p:nvCxnSpPr>
        <p:spPr>
          <a:xfrm>
            <a:off x="2659505" y="3287031"/>
            <a:ext cx="167910" cy="11269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/>
          <p:cNvCxnSpPr/>
          <p:nvPr/>
        </p:nvCxnSpPr>
        <p:spPr>
          <a:xfrm flipV="1">
            <a:off x="5907495" y="2147637"/>
            <a:ext cx="2105526" cy="1203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/>
          <p:cNvCxnSpPr/>
          <p:nvPr/>
        </p:nvCxnSpPr>
        <p:spPr>
          <a:xfrm>
            <a:off x="5979687" y="1359568"/>
            <a:ext cx="0" cy="16242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uadroTexto 31"/>
          <p:cNvSpPr txBox="1"/>
          <p:nvPr/>
        </p:nvSpPr>
        <p:spPr>
          <a:xfrm>
            <a:off x="5979687" y="1852861"/>
            <a:ext cx="2105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Situación deseada</a:t>
            </a:r>
            <a:endParaRPr lang="es-CO" dirty="0"/>
          </a:p>
        </p:txBody>
      </p:sp>
      <p:sp>
        <p:nvSpPr>
          <p:cNvPr id="33" name="CuadroTexto 32"/>
          <p:cNvSpPr txBox="1"/>
          <p:nvPr/>
        </p:nvSpPr>
        <p:spPr>
          <a:xfrm>
            <a:off x="5979687" y="2510994"/>
            <a:ext cx="2105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Situación real</a:t>
            </a:r>
            <a:endParaRPr lang="es-CO" dirty="0"/>
          </a:p>
        </p:txBody>
      </p:sp>
      <p:cxnSp>
        <p:nvCxnSpPr>
          <p:cNvPr id="34" name="Conector recto 33"/>
          <p:cNvCxnSpPr/>
          <p:nvPr/>
        </p:nvCxnSpPr>
        <p:spPr>
          <a:xfrm flipV="1">
            <a:off x="5907495" y="2868294"/>
            <a:ext cx="2105526" cy="12032"/>
          </a:xfrm>
          <a:prstGeom prst="line">
            <a:avLst/>
          </a:prstGeom>
          <a:ln w="190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 flipV="1">
            <a:off x="5939582" y="4438052"/>
            <a:ext cx="2105526" cy="1203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/>
          <p:cNvCxnSpPr/>
          <p:nvPr/>
        </p:nvCxnSpPr>
        <p:spPr>
          <a:xfrm>
            <a:off x="6011774" y="3445449"/>
            <a:ext cx="0" cy="16242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uadroTexto 36"/>
          <p:cNvSpPr txBox="1"/>
          <p:nvPr/>
        </p:nvSpPr>
        <p:spPr>
          <a:xfrm>
            <a:off x="5979687" y="3415051"/>
            <a:ext cx="2105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Situación deseada</a:t>
            </a:r>
            <a:endParaRPr lang="es-CO" dirty="0"/>
          </a:p>
        </p:txBody>
      </p:sp>
      <p:sp>
        <p:nvSpPr>
          <p:cNvPr id="38" name="CuadroTexto 37"/>
          <p:cNvSpPr txBox="1"/>
          <p:nvPr/>
        </p:nvSpPr>
        <p:spPr>
          <a:xfrm>
            <a:off x="5979687" y="4129699"/>
            <a:ext cx="2105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Situación real</a:t>
            </a:r>
            <a:endParaRPr lang="es-CO" dirty="0"/>
          </a:p>
        </p:txBody>
      </p:sp>
      <p:cxnSp>
        <p:nvCxnSpPr>
          <p:cNvPr id="39" name="Conector recto 38"/>
          <p:cNvCxnSpPr/>
          <p:nvPr/>
        </p:nvCxnSpPr>
        <p:spPr>
          <a:xfrm flipV="1">
            <a:off x="5907495" y="3717342"/>
            <a:ext cx="2105526" cy="12032"/>
          </a:xfrm>
          <a:prstGeom prst="line">
            <a:avLst/>
          </a:prstGeom>
          <a:ln w="22225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de flecha 40"/>
          <p:cNvCxnSpPr/>
          <p:nvPr/>
        </p:nvCxnSpPr>
        <p:spPr>
          <a:xfrm>
            <a:off x="7688169" y="2153653"/>
            <a:ext cx="12031" cy="714641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uadroTexto 41"/>
          <p:cNvSpPr txBox="1"/>
          <p:nvPr/>
        </p:nvSpPr>
        <p:spPr>
          <a:xfrm>
            <a:off x="7655142" y="2209152"/>
            <a:ext cx="1146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 smtClean="0"/>
              <a:t>Cierre de brechas (-)</a:t>
            </a:r>
            <a:endParaRPr lang="es-CO" sz="1600" dirty="0"/>
          </a:p>
        </p:txBody>
      </p:sp>
      <p:cxnSp>
        <p:nvCxnSpPr>
          <p:cNvPr id="43" name="Conector recto de flecha 42"/>
          <p:cNvCxnSpPr/>
          <p:nvPr/>
        </p:nvCxnSpPr>
        <p:spPr>
          <a:xfrm>
            <a:off x="7718721" y="3715181"/>
            <a:ext cx="12031" cy="714641"/>
          </a:xfrm>
          <a:prstGeom prst="straightConnector1">
            <a:avLst/>
          </a:prstGeom>
          <a:ln w="19050">
            <a:solidFill>
              <a:schemeClr val="accent3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uadroTexto 43"/>
          <p:cNvSpPr txBox="1"/>
          <p:nvPr/>
        </p:nvSpPr>
        <p:spPr>
          <a:xfrm>
            <a:off x="7685694" y="3770680"/>
            <a:ext cx="1176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dirty="0" smtClean="0"/>
              <a:t>Cierre de brechas (+)</a:t>
            </a:r>
            <a:endParaRPr lang="es-CO" sz="1600" dirty="0"/>
          </a:p>
        </p:txBody>
      </p:sp>
    </p:spTree>
    <p:extLst>
      <p:ext uri="{BB962C8B-B14F-4D97-AF65-F5344CB8AC3E}">
        <p14:creationId xmlns:p14="http://schemas.microsoft.com/office/powerpoint/2010/main" val="36673048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7" grpId="0"/>
      <p:bldP spid="38" grpId="0"/>
      <p:bldP spid="42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038516" y="1867807"/>
            <a:ext cx="6969795" cy="2739173"/>
          </a:xfrm>
          <a:prstGeom prst="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Conjunto de actividades, procesos, procedimientos y actitudes orientadas a satisfacer las necesidades y superar las expectativas del usuario, el cual es la razón de ser de la Universidad, para quien están destinados los servicios que presta.</a:t>
            </a:r>
            <a:endParaRPr lang="es-ES_tradnl" sz="2400" dirty="0">
              <a:solidFill>
                <a:schemeClr val="tx1"/>
              </a:solidFill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038516" y="1324254"/>
            <a:ext cx="6969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accent4">
                    <a:lumMod val="50000"/>
                  </a:schemeClr>
                </a:solidFill>
              </a:rPr>
              <a:t>Servicio o Producto</a:t>
            </a:r>
            <a:endParaRPr lang="es-MX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038517" y="4719447"/>
            <a:ext cx="7001692" cy="302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>
                <a:latin typeface="Calibri" pitchFamily="34" charset="0"/>
                <a:cs typeface="Calibri" pitchFamily="34" charset="0"/>
                <a:sym typeface="Wingdings" pitchFamily="2" charset="2"/>
              </a:rPr>
              <a:t>Procedimiento para el tratamiento de fallas en la prestación del </a:t>
            </a: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servicio/producto</a:t>
            </a:r>
            <a:r>
              <a:rPr lang="es-CO" sz="1050" dirty="0">
                <a:latin typeface="Calibri" pitchFamily="34" charset="0"/>
                <a:cs typeface="Calibri" pitchFamily="34" charset="0"/>
                <a:sym typeface="Wingdings" pitchFamily="2" charset="2"/>
              </a:rPr>
              <a:t>. </a:t>
            </a: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U.PR.15.001.006. Versión 4.0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33" name="WordArt 2"/>
          <p:cNvSpPr>
            <a:spLocks noChangeArrowheads="1" noChangeShapeType="1" noTextEdit="1"/>
          </p:cNvSpPr>
          <p:nvPr/>
        </p:nvSpPr>
        <p:spPr bwMode="auto">
          <a:xfrm>
            <a:off x="3324446" y="172351"/>
            <a:ext cx="3533553" cy="204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ct val="75000"/>
              </a:lnSpc>
            </a:pP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Vocabulario</a:t>
            </a:r>
            <a:endParaRPr lang="es-MX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8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668" y="50221"/>
            <a:ext cx="2339086" cy="96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757996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3" name="Text Box 75"/>
          <p:cNvSpPr txBox="1">
            <a:spLocks noChangeArrowheads="1"/>
          </p:cNvSpPr>
          <p:nvPr/>
        </p:nvSpPr>
        <p:spPr bwMode="auto">
          <a:xfrm>
            <a:off x="1102296" y="1580129"/>
            <a:ext cx="7200799" cy="26776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s-ES" altLang="es-CO" sz="2400" dirty="0" smtClean="0">
                <a:latin typeface="Verdana" panose="020B0604030504040204" pitchFamily="34" charset="0"/>
              </a:rPr>
              <a:t>Zona de confort: </a:t>
            </a:r>
            <a:r>
              <a:rPr lang="es-CO" altLang="es-CO" sz="2400" dirty="0">
                <a:latin typeface="Verdana" panose="020B0604030504040204" pitchFamily="34" charset="0"/>
              </a:rPr>
              <a:t>Dificultad de romper hábitos o rutinas</a:t>
            </a:r>
            <a:endParaRPr lang="es-ES" altLang="es-CO" sz="2400" dirty="0" smtClean="0">
              <a:latin typeface="Verdana" panose="020B0604030504040204" pitchFamily="34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s-ES" altLang="es-CO" sz="2400" dirty="0" smtClean="0">
                <a:latin typeface="Verdana" panose="020B0604030504040204" pitchFamily="34" charset="0"/>
              </a:rPr>
              <a:t>Temor al fracaso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CO" altLang="es-CO" sz="2400" dirty="0" smtClean="0">
                <a:latin typeface="Verdana" panose="020B0604030504040204" pitchFamily="34" charset="0"/>
              </a:rPr>
              <a:t>Desconocimiento.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CO" altLang="es-CO" sz="2400" dirty="0" smtClean="0">
                <a:latin typeface="Verdana" panose="020B0604030504040204" pitchFamily="34" charset="0"/>
              </a:rPr>
              <a:t>Entorno no favorable.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CO" altLang="es-CO" sz="2400" dirty="0" smtClean="0">
                <a:latin typeface="Verdana" panose="020B0604030504040204" pitchFamily="34" charset="0"/>
              </a:rPr>
              <a:t>Falta de interés.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s-CO" altLang="es-CO" sz="2400" dirty="0">
                <a:latin typeface="Verdana" panose="020B0604030504040204" pitchFamily="34" charset="0"/>
              </a:rPr>
              <a:t>Evadir la responsabilidad</a:t>
            </a:r>
          </a:p>
        </p:txBody>
      </p:sp>
      <p:sp>
        <p:nvSpPr>
          <p:cNvPr id="6" name="Rectangle 72"/>
          <p:cNvSpPr>
            <a:spLocks noGrp="1" noChangeArrowheads="1"/>
          </p:cNvSpPr>
          <p:nvPr>
            <p:ph type="ctrTitle"/>
          </p:nvPr>
        </p:nvSpPr>
        <p:spPr bwMode="auto">
          <a:xfrm>
            <a:off x="251520" y="333375"/>
            <a:ext cx="8568631" cy="57534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s-ES" altLang="es-CO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  <a:ea typeface="+mn-ea"/>
                <a:cs typeface="+mn-cs"/>
              </a:rPr>
              <a:t>Barreras que impiden mejorar</a:t>
            </a:r>
            <a:endParaRPr lang="es-ES" altLang="es-CO" sz="3600" kern="10" dirty="0">
              <a:ln w="9525">
                <a:noFill/>
                <a:round/>
                <a:headEnd/>
                <a:tailEnd/>
              </a:ln>
              <a:solidFill>
                <a:srgbClr val="B88472">
                  <a:lumMod val="75000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rial Narrow"/>
              <a:ea typeface="+mn-ea"/>
              <a:cs typeface="+mn-cs"/>
            </a:endParaRPr>
          </a:p>
        </p:txBody>
      </p:sp>
      <p:sp>
        <p:nvSpPr>
          <p:cNvPr id="4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120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67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ordArt 2"/>
          <p:cNvSpPr>
            <a:spLocks noChangeArrowheads="1" noChangeShapeType="1" noTextEdit="1"/>
          </p:cNvSpPr>
          <p:nvPr/>
        </p:nvSpPr>
        <p:spPr bwMode="auto">
          <a:xfrm>
            <a:off x="1762168" y="1929008"/>
            <a:ext cx="5636713" cy="7796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MX" sz="40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</a:rPr>
              <a:t>MUCHAS GRACIAS</a:t>
            </a:r>
            <a:endParaRPr lang="es-MX" sz="4000" kern="10" dirty="0">
              <a:ln w="9525">
                <a:noFill/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rial Narrow"/>
            </a:endParaRPr>
          </a:p>
        </p:txBody>
      </p:sp>
      <p:sp>
        <p:nvSpPr>
          <p:cNvPr id="14" name="WordArt 3"/>
          <p:cNvSpPr>
            <a:spLocks noChangeArrowheads="1" noChangeShapeType="1" noTextEdit="1"/>
          </p:cNvSpPr>
          <p:nvPr/>
        </p:nvSpPr>
        <p:spPr bwMode="auto">
          <a:xfrm>
            <a:off x="2339975" y="3215085"/>
            <a:ext cx="4679950" cy="1439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MX" sz="3600" kern="10" dirty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</a:rPr>
              <a:t>Jorge A. Valencia de los </a:t>
            </a:r>
            <a:r>
              <a:rPr lang="es-MX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</a:rPr>
              <a:t>Ríos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CO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  <a:hlinkClick r:id="rId2"/>
              </a:rPr>
              <a:t>jvalenciar@gestionyconocimiento.com</a:t>
            </a:r>
            <a:endParaRPr lang="es-MX" sz="3600" kern="10" dirty="0">
              <a:ln w="9525">
                <a:noFill/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MX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</a:rPr>
              <a:t>Gestión </a:t>
            </a:r>
            <a:r>
              <a:rPr lang="es-MX" sz="3600" kern="10" dirty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</a:rPr>
              <a:t>y </a:t>
            </a:r>
            <a:r>
              <a:rPr lang="es-MX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</a:rPr>
              <a:t>Conocimiento</a:t>
            </a:r>
            <a:r>
              <a:rPr lang="es-MX" sz="3600" kern="10" baseline="3000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</a:rPr>
              <a:t>®</a:t>
            </a:r>
            <a:r>
              <a:rPr lang="es-MX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</a:rPr>
              <a:t>.</a:t>
            </a:r>
            <a:endParaRPr lang="es-MX" sz="3600" kern="10" dirty="0">
              <a:ln w="9525">
                <a:noFill/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MX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</a:rPr>
              <a:t>PBX 4 – 3524848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MX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</a:rPr>
              <a:t>Medellín (Colombia)</a:t>
            </a:r>
            <a:endParaRPr lang="es-MX" sz="3600" kern="10" dirty="0">
              <a:ln w="9525">
                <a:noFill/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s-MX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  <a:hlinkClick r:id="rId3"/>
              </a:rPr>
              <a:t>www.gestionyconocimiento.com</a:t>
            </a:r>
            <a:r>
              <a:rPr lang="es-MX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2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 Narrow"/>
              </a:rPr>
              <a:t> </a:t>
            </a:r>
            <a:endParaRPr lang="es-MX" sz="3600" kern="10" dirty="0">
              <a:ln w="9525">
                <a:noFill/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7975291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450376" y="1867807"/>
            <a:ext cx="8079475" cy="3277399"/>
          </a:xfrm>
          <a:prstGeom prst="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es-CO" sz="2400" dirty="0" smtClean="0">
                <a:solidFill>
                  <a:srgbClr val="000000"/>
                </a:solidFill>
              </a:rPr>
              <a:t>Es </a:t>
            </a:r>
            <a:r>
              <a:rPr lang="es-CO" sz="2400" dirty="0">
                <a:solidFill>
                  <a:srgbClr val="000000"/>
                </a:solidFill>
              </a:rPr>
              <a:t>el conjunto de procesos, procedimientos, actividades y actitudes orientadas a satisfacer las necesidades del Usuario de la UN, el cual es la razón de ser de la institución, para quien están destinados los bienes y servicios que produce. El servicio es un intangible y su valor solo se reconoce cuando se recibe o cuando se deja de recibir, dado que en este momento hay satisfacción o desilusión</a:t>
            </a:r>
            <a:r>
              <a:rPr lang="es-CO" sz="800" dirty="0">
                <a:solidFill>
                  <a:srgbClr val="000000"/>
                </a:solidFill>
              </a:rPr>
              <a:t>3 </a:t>
            </a:r>
            <a:r>
              <a:rPr lang="es-CO" sz="2400" dirty="0" smtClean="0">
                <a:solidFill>
                  <a:schemeClr val="tx1"/>
                </a:solidFill>
                <a:cs typeface="Calibri" pitchFamily="34" charset="0"/>
                <a:sym typeface="Wingdings" pitchFamily="2" charset="2"/>
              </a:rPr>
              <a:t>.</a:t>
            </a:r>
            <a:endParaRPr lang="es-ES_tradnl" sz="2400" dirty="0">
              <a:solidFill>
                <a:schemeClr val="tx1"/>
              </a:solidFill>
              <a:cs typeface="Calibri" pitchFamily="34" charset="0"/>
              <a:sym typeface="Wingdings" pitchFamily="2" charset="2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038516" y="1324254"/>
            <a:ext cx="6969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accent4">
                    <a:lumMod val="50000"/>
                  </a:schemeClr>
                </a:solidFill>
              </a:rPr>
              <a:t>Servicio</a:t>
            </a:r>
            <a:endParaRPr lang="es-MX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570782" y="5251713"/>
            <a:ext cx="7001692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>
                <a:latin typeface="Calibri" pitchFamily="34" charset="0"/>
                <a:cs typeface="Calibri" pitchFamily="34" charset="0"/>
                <a:sym typeface="Wingdings" pitchFamily="2" charset="2"/>
              </a:rPr>
              <a:t>Universidad Nacional de Colombia. Oficina Nacional de Planeación. Manual De Servicio Oficina Nacional De Planeación. 2012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33" name="WordArt 2"/>
          <p:cNvSpPr>
            <a:spLocks noChangeArrowheads="1" noChangeShapeType="1" noTextEdit="1"/>
          </p:cNvSpPr>
          <p:nvPr/>
        </p:nvSpPr>
        <p:spPr bwMode="auto">
          <a:xfrm>
            <a:off x="3324446" y="172351"/>
            <a:ext cx="3533553" cy="204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ct val="75000"/>
              </a:lnSpc>
            </a:pP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Vocabulario</a:t>
            </a:r>
            <a:endParaRPr lang="es-MX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8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668" y="50221"/>
            <a:ext cx="2339086" cy="96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55862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939137" y="5475866"/>
            <a:ext cx="74295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200" dirty="0"/>
              <a:t>http://estrategia.gobiernoenlinea.gov.co/623/articles-8240_Guia_Inscripcion_y_Racionalizacion.pdf</a:t>
            </a:r>
          </a:p>
        </p:txBody>
      </p:sp>
      <p:sp>
        <p:nvSpPr>
          <p:cNvPr id="6" name="9 CuadroTexto"/>
          <p:cNvSpPr txBox="1"/>
          <p:nvPr/>
        </p:nvSpPr>
        <p:spPr>
          <a:xfrm>
            <a:off x="815621" y="159782"/>
            <a:ext cx="7351295" cy="477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DIFERENCIA ENTRE SERVICIO Y TRÁMITE</a:t>
            </a:r>
            <a:endParaRPr lang="es-ES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601645" y="1206379"/>
            <a:ext cx="7779246" cy="2246769"/>
          </a:xfrm>
          <a:prstGeom prst="rect">
            <a:avLst/>
          </a:prstGeom>
          <a:solidFill>
            <a:schemeClr val="bg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s-CO" sz="2000" b="1" dirty="0">
                <a:solidFill>
                  <a:srgbClr val="000000"/>
                </a:solidFill>
              </a:rPr>
              <a:t>¿Qué es un trámite</a:t>
            </a:r>
            <a:r>
              <a:rPr lang="es-CO" sz="2000" b="1" dirty="0" smtClean="0">
                <a:solidFill>
                  <a:srgbClr val="000000"/>
                </a:solidFill>
              </a:rPr>
              <a:t>?</a:t>
            </a:r>
          </a:p>
          <a:p>
            <a:pPr algn="just"/>
            <a:r>
              <a:rPr lang="es-CO" sz="2000" dirty="0" smtClean="0">
                <a:solidFill>
                  <a:srgbClr val="000000"/>
                </a:solidFill>
              </a:rPr>
              <a:t>Es </a:t>
            </a:r>
            <a:r>
              <a:rPr lang="es-CO" sz="2000" dirty="0">
                <a:solidFill>
                  <a:srgbClr val="000000"/>
                </a:solidFill>
              </a:rPr>
              <a:t>el conjunto, serie de pasos o acciones reguladas por el Estado, que deben efectuar las y los usuarios para adquirir un derecho o cumplir con una obligación prevista o autorizada por la Ley. El trámite se inicia cuando ese particular activa el aparato público a través de una petición o solicitud expresa y termina (como trámite) cuando la Administración Pública se pronuncia sobre esté, aceptando o denegando la solicitud</a:t>
            </a:r>
            <a:r>
              <a:rPr lang="es-CO" sz="2000" dirty="0" smtClean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7" name="Rectángulo 6"/>
          <p:cNvSpPr/>
          <p:nvPr/>
        </p:nvSpPr>
        <p:spPr>
          <a:xfrm>
            <a:off x="601645" y="3683774"/>
            <a:ext cx="7766992" cy="1323439"/>
          </a:xfrm>
          <a:prstGeom prst="rect">
            <a:avLst/>
          </a:prstGeom>
          <a:solidFill>
            <a:schemeClr val="bg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s-CO" sz="2000" b="1" dirty="0">
                <a:solidFill>
                  <a:srgbClr val="000000"/>
                </a:solidFill>
              </a:rPr>
              <a:t>¿Qué es un Servicio?</a:t>
            </a:r>
          </a:p>
          <a:p>
            <a:pPr algn="just"/>
            <a:r>
              <a:rPr lang="es-CO" sz="2000" dirty="0">
                <a:solidFill>
                  <a:srgbClr val="000000"/>
                </a:solidFill>
              </a:rPr>
              <a:t>Es el conjunto de acciones o actividades de carácter misional diseñadas para incrementar la satisfacción del usuario o usuaria, dándole valor agregado a las funciones de la </a:t>
            </a:r>
            <a:r>
              <a:rPr lang="es-CO" sz="2000" dirty="0" smtClean="0">
                <a:solidFill>
                  <a:srgbClr val="000000"/>
                </a:solidFill>
              </a:rPr>
              <a:t>entidad…”</a:t>
            </a: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243225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1643063" y="4143375"/>
            <a:ext cx="4714875" cy="112338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61938" indent="3175" algn="just" fontAlgn="auto">
              <a:spcBef>
                <a:spcPct val="50000"/>
              </a:spcBef>
              <a:spcAft>
                <a:spcPts val="0"/>
              </a:spcAft>
              <a:buClr>
                <a:srgbClr val="FFC000"/>
              </a:buClr>
              <a:defRPr/>
            </a:pPr>
            <a:r>
              <a:rPr lang="es-CO" sz="20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Necesidad o expectativa establecida, generalmente implícita u obligatoria</a:t>
            </a:r>
          </a:p>
          <a:p>
            <a:pPr marL="261938" indent="3175" algn="just" fontAlgn="auto">
              <a:spcBef>
                <a:spcPct val="50000"/>
              </a:spcBef>
              <a:spcAft>
                <a:spcPts val="0"/>
              </a:spcAft>
              <a:buClr>
                <a:srgbClr val="FFC000"/>
              </a:buClr>
              <a:defRPr/>
            </a:pPr>
            <a:r>
              <a:rPr lang="es-ES_tradnl" i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ISO9000:2015 </a:t>
            </a:r>
            <a:endParaRPr lang="es-ES" i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74428" y="188640"/>
            <a:ext cx="869956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CALIDAD</a:t>
            </a:r>
            <a:endParaRPr lang="es-ES" sz="3200" kern="10" dirty="0">
              <a:ln w="9525">
                <a:noFill/>
                <a:round/>
                <a:headEnd/>
                <a:tailEnd/>
              </a:ln>
              <a:solidFill>
                <a:srgbClr val="B88472">
                  <a:lumMod val="75000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878304" y="1484784"/>
            <a:ext cx="5871411" cy="1643063"/>
          </a:xfrm>
          <a:prstGeom prst="round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Grado en el que un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conjunto de características inherentes </a:t>
            </a:r>
            <a:r>
              <a:rPr lang="es-ES_tradnl" sz="28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de  un objeto cumple </a:t>
            </a:r>
            <a:r>
              <a:rPr lang="es-ES_tradnl" sz="28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con los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8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requisitos</a:t>
            </a:r>
            <a:r>
              <a:rPr lang="es-ES_tradnl" sz="28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s-ES_tradnl" sz="2800" i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842B142-5295-4411-B9B5-9DB4222DC1F2}" type="slidenum">
              <a:rPr lang="es-ES" sz="1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pPr>
                <a:defRPr/>
              </a:pPr>
              <a:t>15</a:t>
            </a:fld>
            <a:endParaRPr lang="es-ES" sz="14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 rot="1039318">
            <a:off x="2236094" y="2844461"/>
            <a:ext cx="533112" cy="1425469"/>
          </a:xfrm>
          <a:prstGeom prst="curvedRightArrow">
            <a:avLst>
              <a:gd name="adj1" fmla="val 16469"/>
              <a:gd name="adj2" fmla="val 106667"/>
              <a:gd name="adj3" fmla="val 33333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prstClr val="black"/>
              </a:solidFill>
              <a:latin typeface="Gill Sans MT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2356867" y="3184667"/>
            <a:ext cx="4123934" cy="302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ES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NTC-ISO9000:2015</a:t>
            </a:r>
            <a:r>
              <a:rPr lang="es-ES_tradnl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810932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2"/>
          <p:cNvSpPr txBox="1">
            <a:spLocks noChangeArrowheads="1"/>
          </p:cNvSpPr>
          <p:nvPr/>
        </p:nvSpPr>
        <p:spPr bwMode="auto">
          <a:xfrm>
            <a:off x="179512" y="2920777"/>
            <a:ext cx="4214813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_tradnl" sz="2000" b="0" dirty="0">
              <a:latin typeface="Calibri" pitchFamily="34" charset="0"/>
              <a:cs typeface="Calibri" pitchFamily="34" charset="0"/>
            </a:endParaRPr>
          </a:p>
          <a:p>
            <a:pPr marL="449263" indent="-274638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s-ES_tradnl" sz="2000" b="0" u="sng" dirty="0">
                <a:latin typeface="Calibri" pitchFamily="34" charset="0"/>
                <a:cs typeface="Calibri" pitchFamily="34" charset="0"/>
              </a:rPr>
              <a:t>Estado</a:t>
            </a:r>
            <a:r>
              <a:rPr lang="es-ES_tradnl" sz="2000" b="0" dirty="0">
                <a:latin typeface="Calibri" pitchFamily="34" charset="0"/>
                <a:cs typeface="Calibri" pitchFamily="34" charset="0"/>
              </a:rPr>
              <a:t>: Leyes, normas legales</a:t>
            </a:r>
          </a:p>
          <a:p>
            <a:pPr marL="449263" indent="-274638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_tradnl" sz="2000" b="0" dirty="0">
              <a:latin typeface="Calibri" pitchFamily="34" charset="0"/>
              <a:cs typeface="Calibri" pitchFamily="34" charset="0"/>
            </a:endParaRPr>
          </a:p>
          <a:p>
            <a:pPr marL="449263" indent="-274638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s-ES_tradnl" sz="2000" u="sng" dirty="0" smtClean="0">
                <a:latin typeface="Calibri" pitchFamily="34" charset="0"/>
                <a:cs typeface="Calibri" pitchFamily="34" charset="0"/>
              </a:rPr>
              <a:t>Usuario</a:t>
            </a:r>
            <a:r>
              <a:rPr lang="es-ES_tradnl" sz="2000" b="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es-ES_tradnl" sz="2000" b="0" dirty="0">
                <a:latin typeface="Calibri" pitchFamily="34" charset="0"/>
                <a:cs typeface="Calibri" pitchFamily="34" charset="0"/>
              </a:rPr>
              <a:t>Especificaciones técnicas, </a:t>
            </a:r>
            <a:r>
              <a:rPr lang="es-ES_tradnl" sz="2000" b="0" dirty="0" smtClean="0">
                <a:latin typeface="Calibri" pitchFamily="34" charset="0"/>
                <a:cs typeface="Calibri" pitchFamily="34" charset="0"/>
              </a:rPr>
              <a:t>ANS, Contratos, …</a:t>
            </a:r>
            <a:endParaRPr lang="es-ES_tradnl" sz="2000" b="0" dirty="0">
              <a:latin typeface="Calibri" pitchFamily="34" charset="0"/>
              <a:cs typeface="Calibri" pitchFamily="34" charset="0"/>
            </a:endParaRPr>
          </a:p>
          <a:p>
            <a:pPr marL="449263" indent="-274638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endParaRPr lang="es-ES_tradnl" sz="2000" b="0" dirty="0">
              <a:latin typeface="Calibri" pitchFamily="34" charset="0"/>
              <a:cs typeface="Calibri" pitchFamily="34" charset="0"/>
            </a:endParaRPr>
          </a:p>
          <a:p>
            <a:pPr marL="449263" indent="-274638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s-ES_tradnl" sz="2000" b="0" u="sng" dirty="0" smtClean="0">
                <a:latin typeface="Calibri" pitchFamily="34" charset="0"/>
                <a:cs typeface="Calibri" pitchFamily="34" charset="0"/>
              </a:rPr>
              <a:t>Institución</a:t>
            </a:r>
            <a:r>
              <a:rPr lang="es-ES_tradnl" sz="2000" b="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es-ES_tradnl" sz="2000" b="0" dirty="0">
                <a:latin typeface="Calibri" pitchFamily="34" charset="0"/>
                <a:cs typeface="Calibri" pitchFamily="34" charset="0"/>
              </a:rPr>
              <a:t>Normas internas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-1" y="214313"/>
            <a:ext cx="88250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REQUISITO</a:t>
            </a:r>
            <a:endParaRPr lang="es-ES" sz="3200" kern="10" dirty="0">
              <a:ln w="9525">
                <a:noFill/>
                <a:round/>
                <a:headEnd/>
                <a:tailEnd/>
              </a:ln>
              <a:solidFill>
                <a:srgbClr val="B88472">
                  <a:lumMod val="75000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10 Pentágono"/>
          <p:cNvSpPr/>
          <p:nvPr/>
        </p:nvSpPr>
        <p:spPr>
          <a:xfrm rot="5400000">
            <a:off x="1288505" y="303783"/>
            <a:ext cx="1785937" cy="3571875"/>
          </a:xfrm>
          <a:prstGeom prst="homePlate">
            <a:avLst/>
          </a:prstGeom>
          <a:solidFill>
            <a:srgbClr val="DFD7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b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419348" y="1411064"/>
            <a:ext cx="3619500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32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NECESIDADES OBLIGATORIAS (EXPLÍCITAS)</a:t>
            </a:r>
            <a:endParaRPr lang="es-ES_tradnl" sz="32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12 Pentágono"/>
          <p:cNvSpPr/>
          <p:nvPr/>
        </p:nvSpPr>
        <p:spPr>
          <a:xfrm rot="5400000">
            <a:off x="5931942" y="330770"/>
            <a:ext cx="1785938" cy="3571875"/>
          </a:xfrm>
          <a:prstGeom prst="homePlate">
            <a:avLst/>
          </a:prstGeom>
          <a:solidFill>
            <a:srgbClr val="DFD7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b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Text Box 40"/>
          <p:cNvSpPr txBox="1">
            <a:spLocks noChangeArrowheads="1"/>
          </p:cNvSpPr>
          <p:nvPr/>
        </p:nvSpPr>
        <p:spPr bwMode="auto">
          <a:xfrm>
            <a:off x="5062786" y="1438052"/>
            <a:ext cx="36195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32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NECESIDADES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32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IMPLICITAS</a:t>
            </a:r>
          </a:p>
        </p:txBody>
      </p:sp>
      <p:sp>
        <p:nvSpPr>
          <p:cNvPr id="40969" name="Text Box 2"/>
          <p:cNvSpPr txBox="1">
            <a:spLocks noChangeArrowheads="1"/>
          </p:cNvSpPr>
          <p:nvPr/>
        </p:nvSpPr>
        <p:spPr bwMode="auto">
          <a:xfrm>
            <a:off x="5824786" y="3341464"/>
            <a:ext cx="20716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49263" indent="-274638" algn="l">
              <a:lnSpc>
                <a:spcPct val="120000"/>
              </a:lnSpc>
              <a:buFontTx/>
              <a:buChar char="•"/>
            </a:pPr>
            <a:r>
              <a:rPr lang="es-ES_tradnl" sz="2000" b="0">
                <a:latin typeface="Calibri" pitchFamily="34" charset="0"/>
                <a:cs typeface="Calibri" pitchFamily="34" charset="0"/>
              </a:rPr>
              <a:t>Estéticas</a:t>
            </a:r>
          </a:p>
          <a:p>
            <a:pPr marL="449263" indent="-274638" algn="l">
              <a:lnSpc>
                <a:spcPct val="120000"/>
              </a:lnSpc>
              <a:buFontTx/>
              <a:buChar char="•"/>
            </a:pPr>
            <a:r>
              <a:rPr lang="es-ES_tradnl" sz="2000" b="0">
                <a:latin typeface="Calibri" pitchFamily="34" charset="0"/>
                <a:cs typeface="Calibri" pitchFamily="34" charset="0"/>
              </a:rPr>
              <a:t>Sociales</a:t>
            </a:r>
          </a:p>
          <a:p>
            <a:pPr marL="449263" indent="-274638" algn="l">
              <a:lnSpc>
                <a:spcPct val="120000"/>
              </a:lnSpc>
              <a:buFontTx/>
              <a:buChar char="•"/>
            </a:pPr>
            <a:r>
              <a:rPr lang="es-ES_tradnl" sz="2000" b="0">
                <a:latin typeface="Calibri" pitchFamily="34" charset="0"/>
                <a:cs typeface="Calibri" pitchFamily="34" charset="0"/>
              </a:rPr>
              <a:t>Culturales</a:t>
            </a:r>
          </a:p>
          <a:p>
            <a:pPr marL="449263" indent="-274638" algn="l">
              <a:lnSpc>
                <a:spcPct val="120000"/>
              </a:lnSpc>
              <a:buFontTx/>
              <a:buChar char="•"/>
            </a:pPr>
            <a:r>
              <a:rPr lang="es-ES_tradnl" sz="2000" b="0">
                <a:latin typeface="Calibri" pitchFamily="34" charset="0"/>
                <a:cs typeface="Calibri" pitchFamily="34" charset="0"/>
              </a:rPr>
              <a:t>Sensoriales</a:t>
            </a:r>
          </a:p>
        </p:txBody>
      </p:sp>
      <p:sp>
        <p:nvSpPr>
          <p:cNvPr id="15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3728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409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82310"/>
            <a:ext cx="8835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NO CONFORMIDAD</a:t>
            </a:r>
            <a:endParaRPr lang="es-ES" sz="36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1285849" y="928670"/>
            <a:ext cx="3357562" cy="1428760"/>
          </a:xfrm>
          <a:prstGeom prst="round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dirty="0" smtClean="0">
                <a:solidFill>
                  <a:prstClr val="black"/>
                </a:solidFill>
                <a:cs typeface="Arial" pitchFamily="34" charset="0"/>
              </a:rPr>
              <a:t>Incumplimiento de un </a:t>
            </a:r>
            <a:r>
              <a:rPr lang="es-ES_tradnl" sz="2000" b="1" dirty="0" smtClean="0">
                <a:solidFill>
                  <a:prstClr val="black"/>
                </a:solidFill>
                <a:cs typeface="Arial" pitchFamily="34" charset="0"/>
              </a:rPr>
              <a:t>requisito</a:t>
            </a:r>
            <a:r>
              <a:rPr lang="es-ES_tradnl" sz="2000" dirty="0" smtClean="0">
                <a:solidFill>
                  <a:prstClr val="black"/>
                </a:solidFill>
                <a:cs typeface="Arial" pitchFamily="34" charset="0"/>
              </a:rPr>
              <a:t>.</a:t>
            </a:r>
            <a:endParaRPr lang="es-ES_tradnl" sz="2000" i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571733" y="2685295"/>
            <a:ext cx="5600667" cy="302236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marL="365125" indent="-27305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s-ES_tradnl" sz="2000" u="sng" dirty="0" smtClean="0">
                <a:solidFill>
                  <a:prstClr val="black"/>
                </a:solidFill>
                <a:latin typeface="Calibri"/>
              </a:rPr>
              <a:t>Estado</a:t>
            </a:r>
            <a:r>
              <a:rPr lang="es-ES_tradnl" sz="2000" dirty="0">
                <a:solidFill>
                  <a:prstClr val="black"/>
                </a:solidFill>
                <a:latin typeface="Calibri"/>
              </a:rPr>
              <a:t>: Leyes, normas legales</a:t>
            </a:r>
          </a:p>
          <a:p>
            <a:pPr marL="365125" indent="-27305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endParaRPr lang="es-ES_tradnl" sz="2000" dirty="0">
              <a:solidFill>
                <a:prstClr val="black"/>
              </a:solidFill>
              <a:latin typeface="Calibri"/>
            </a:endParaRPr>
          </a:p>
          <a:p>
            <a:pPr marL="365125" indent="-27305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s-ES_tradnl" sz="2000" u="sng" dirty="0" smtClean="0">
                <a:solidFill>
                  <a:prstClr val="black"/>
                </a:solidFill>
                <a:latin typeface="Calibri"/>
              </a:rPr>
              <a:t>Usuario</a:t>
            </a:r>
            <a:r>
              <a:rPr lang="es-ES_tradnl" sz="2000" dirty="0" smtClean="0">
                <a:solidFill>
                  <a:prstClr val="black"/>
                </a:solidFill>
                <a:latin typeface="Calibri"/>
              </a:rPr>
              <a:t>: </a:t>
            </a:r>
            <a:r>
              <a:rPr lang="es-ES_tradnl" sz="2000" dirty="0">
                <a:solidFill>
                  <a:prstClr val="black"/>
                </a:solidFill>
                <a:latin typeface="Calibri"/>
              </a:rPr>
              <a:t>Especificaciones técnicas, </a:t>
            </a:r>
            <a:r>
              <a:rPr lang="es-ES_tradnl" sz="2000" dirty="0" smtClean="0">
                <a:solidFill>
                  <a:prstClr val="black"/>
                </a:solidFill>
                <a:latin typeface="Calibri"/>
              </a:rPr>
              <a:t>condiciones contractuales</a:t>
            </a:r>
            <a:endParaRPr lang="es-ES_tradnl" sz="2000" dirty="0">
              <a:solidFill>
                <a:prstClr val="black"/>
              </a:solidFill>
              <a:latin typeface="Calibri"/>
            </a:endParaRPr>
          </a:p>
          <a:p>
            <a:pPr marL="365125" indent="-27305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endParaRPr lang="es-ES_tradnl" sz="2000" dirty="0">
              <a:solidFill>
                <a:prstClr val="black"/>
              </a:solidFill>
              <a:latin typeface="Calibri"/>
            </a:endParaRPr>
          </a:p>
          <a:p>
            <a:pPr marL="365125" indent="-27305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s-ES_tradnl" sz="2000" u="sng" dirty="0" smtClean="0">
                <a:solidFill>
                  <a:prstClr val="black"/>
                </a:solidFill>
                <a:latin typeface="Calibri"/>
              </a:rPr>
              <a:t>Institución</a:t>
            </a:r>
            <a:r>
              <a:rPr lang="es-ES_tradnl" sz="2000" dirty="0" smtClean="0">
                <a:solidFill>
                  <a:prstClr val="black"/>
                </a:solidFill>
                <a:latin typeface="Calibri"/>
              </a:rPr>
              <a:t>: </a:t>
            </a:r>
            <a:r>
              <a:rPr lang="es-ES_tradnl" sz="2000" dirty="0">
                <a:solidFill>
                  <a:prstClr val="black"/>
                </a:solidFill>
                <a:latin typeface="Calibri"/>
              </a:rPr>
              <a:t>Normas </a:t>
            </a:r>
            <a:r>
              <a:rPr lang="es-ES_tradnl" sz="2000" dirty="0" smtClean="0">
                <a:solidFill>
                  <a:prstClr val="black"/>
                </a:solidFill>
                <a:latin typeface="Calibri"/>
              </a:rPr>
              <a:t>internas y adopción de normas voluntarias nacionales o internacionales (Ejemplo: NTC-ISO9001:2015)</a:t>
            </a:r>
            <a:endParaRPr lang="es-ES_tradnl" sz="2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571601" y="2000239"/>
            <a:ext cx="857256" cy="3143272"/>
          </a:xfrm>
          <a:prstGeom prst="curvedRightArrow">
            <a:avLst>
              <a:gd name="adj1" fmla="val 16469"/>
              <a:gd name="adj2" fmla="val 106667"/>
              <a:gd name="adj3" fmla="val 24381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1 Marcador de número de diapositiva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38200" y="6356350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54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92467" y="297052"/>
            <a:ext cx="2992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bg2">
                    <a:lumMod val="50000"/>
                  </a:schemeClr>
                </a:solidFill>
              </a:rPr>
              <a:t>Salida </a:t>
            </a:r>
            <a:endParaRPr lang="es-MX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6102746" y="765540"/>
            <a:ext cx="2489946" cy="1166516"/>
          </a:xfrm>
          <a:prstGeom prst="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ES_tradnl" sz="2400" dirty="0" smtClean="0">
                <a:solidFill>
                  <a:prstClr val="black"/>
                </a:solidFill>
                <a:cs typeface="Arial" pitchFamily="34" charset="0"/>
              </a:rPr>
              <a:t>Incumplimiento </a:t>
            </a:r>
            <a:r>
              <a:rPr lang="es-ES_tradnl" sz="2400" dirty="0">
                <a:solidFill>
                  <a:prstClr val="black"/>
                </a:solidFill>
                <a:cs typeface="Arial" pitchFamily="34" charset="0"/>
              </a:rPr>
              <a:t>de un requisito</a:t>
            </a:r>
            <a:r>
              <a:rPr lang="es-ES_tradnl" sz="2400" dirty="0" smtClean="0">
                <a:solidFill>
                  <a:prstClr val="black"/>
                </a:solidFill>
                <a:cs typeface="Arial" pitchFamily="34" charset="0"/>
              </a:rPr>
              <a:t>.</a:t>
            </a:r>
            <a:endParaRPr lang="es-ES_tradnl" sz="2400" dirty="0">
              <a:solidFill>
                <a:schemeClr val="tx1"/>
              </a:solidFill>
              <a:cs typeface="Calibri" pitchFamily="34" charset="0"/>
              <a:sym typeface="Wingdings" pitchFamily="2" charset="2"/>
            </a:endParaRPr>
          </a:p>
        </p:txBody>
      </p:sp>
      <p:sp>
        <p:nvSpPr>
          <p:cNvPr id="28" name="4 CuadroTexto"/>
          <p:cNvSpPr txBox="1"/>
          <p:nvPr/>
        </p:nvSpPr>
        <p:spPr>
          <a:xfrm>
            <a:off x="6107260" y="297052"/>
            <a:ext cx="2489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bg2">
                    <a:lumMod val="50000"/>
                  </a:schemeClr>
                </a:solidFill>
              </a:rPr>
              <a:t>No conformidad</a:t>
            </a:r>
            <a:endParaRPr lang="es-MX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4 CuadroTexto"/>
          <p:cNvSpPr txBox="1"/>
          <p:nvPr/>
        </p:nvSpPr>
        <p:spPr>
          <a:xfrm>
            <a:off x="3366001" y="1258080"/>
            <a:ext cx="2316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accent5">
                    <a:lumMod val="75000"/>
                  </a:schemeClr>
                </a:solidFill>
              </a:rPr>
              <a:t>Salida No Conforme</a:t>
            </a:r>
            <a:endParaRPr lang="es-MX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8 Rectángulo redondeado"/>
          <p:cNvSpPr/>
          <p:nvPr/>
        </p:nvSpPr>
        <p:spPr>
          <a:xfrm>
            <a:off x="3044455" y="2139783"/>
            <a:ext cx="2842454" cy="1428760"/>
          </a:xfrm>
          <a:prstGeom prst="round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dirty="0" smtClean="0">
                <a:solidFill>
                  <a:prstClr val="black"/>
                </a:solidFill>
                <a:cs typeface="Arial" pitchFamily="34" charset="0"/>
              </a:rPr>
              <a:t>Resultado de un proceso que incumple un requisito.</a:t>
            </a:r>
            <a:endParaRPr lang="es-ES_tradnl" sz="2000" i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577360" y="765540"/>
            <a:ext cx="2489946" cy="1166516"/>
          </a:xfrm>
          <a:prstGeom prst="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2400" dirty="0">
                <a:solidFill>
                  <a:schemeClr val="tx1"/>
                </a:solidFill>
                <a:cs typeface="Calibri" pitchFamily="34" charset="0"/>
                <a:sym typeface="Wingdings" pitchFamily="2" charset="2"/>
              </a:rPr>
              <a:t>Resultado de un proceso.</a:t>
            </a:r>
            <a:endParaRPr lang="es-ES_tradnl" sz="2400" i="1" dirty="0">
              <a:solidFill>
                <a:prstClr val="black"/>
              </a:solidFill>
              <a:cs typeface="Arial" pitchFamily="34" charset="0"/>
            </a:endParaRPr>
          </a:p>
        </p:txBody>
      </p:sp>
      <p:cxnSp>
        <p:nvCxnSpPr>
          <p:cNvPr id="9" name="Conector recto de flecha 8"/>
          <p:cNvCxnSpPr>
            <a:stCxn id="19" idx="2"/>
            <a:endCxn id="18" idx="1"/>
          </p:cNvCxnSpPr>
          <p:nvPr/>
        </p:nvCxnSpPr>
        <p:spPr>
          <a:xfrm>
            <a:off x="1822333" y="1932056"/>
            <a:ext cx="1222122" cy="922107"/>
          </a:xfrm>
          <a:prstGeom prst="straightConnector1">
            <a:avLst/>
          </a:prstGeom>
          <a:ln w="15875">
            <a:headEnd type="triangl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Conector recto de flecha 21"/>
          <p:cNvCxnSpPr>
            <a:stCxn id="26" idx="2"/>
            <a:endCxn id="18" idx="3"/>
          </p:cNvCxnSpPr>
          <p:nvPr/>
        </p:nvCxnSpPr>
        <p:spPr>
          <a:xfrm flipH="1">
            <a:off x="5886909" y="1932056"/>
            <a:ext cx="1460810" cy="922107"/>
          </a:xfrm>
          <a:prstGeom prst="straightConnector1">
            <a:avLst/>
          </a:prstGeom>
          <a:ln w="15875">
            <a:headEnd type="triangle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" name="8 Rectángulo redondeado"/>
          <p:cNvSpPr/>
          <p:nvPr/>
        </p:nvSpPr>
        <p:spPr>
          <a:xfrm>
            <a:off x="1552353" y="4020679"/>
            <a:ext cx="6230680" cy="1627431"/>
          </a:xfrm>
          <a:prstGeom prst="round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2000" b="1" dirty="0" smtClean="0">
                <a:solidFill>
                  <a:prstClr val="black"/>
                </a:solidFill>
                <a:cs typeface="Arial" pitchFamily="34" charset="0"/>
              </a:rPr>
              <a:t>Falla </a:t>
            </a:r>
            <a:r>
              <a:rPr lang="es-CO" sz="2000" b="1" dirty="0">
                <a:solidFill>
                  <a:prstClr val="black"/>
                </a:solidFill>
                <a:cs typeface="Arial" pitchFamily="34" charset="0"/>
              </a:rPr>
              <a:t>en la prestación del servicio/producto (servicio/producto no conforme</a:t>
            </a:r>
            <a:r>
              <a:rPr lang="es-CO" sz="2000" b="1" dirty="0" smtClean="0">
                <a:solidFill>
                  <a:prstClr val="black"/>
                </a:solidFill>
                <a:cs typeface="Arial" pitchFamily="34" charset="0"/>
              </a:rPr>
              <a:t>): </a:t>
            </a:r>
            <a:r>
              <a:rPr lang="es-CO" sz="2000" dirty="0" smtClean="0">
                <a:solidFill>
                  <a:prstClr val="black"/>
                </a:solidFill>
                <a:cs typeface="Arial" pitchFamily="34" charset="0"/>
              </a:rPr>
              <a:t>Entiéndase </a:t>
            </a:r>
            <a:r>
              <a:rPr lang="es-CO" sz="2000" dirty="0">
                <a:solidFill>
                  <a:prstClr val="black"/>
                </a:solidFill>
                <a:cs typeface="Arial" pitchFamily="34" charset="0"/>
              </a:rPr>
              <a:t>por servicio/producto no conforme aquel que incumple alguno o varios de los requisitos establecidos o acordados.</a:t>
            </a:r>
            <a:endParaRPr lang="es-ES_tradnl" sz="2000" i="1" dirty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30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668" y="4524287"/>
            <a:ext cx="1325389" cy="5474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73296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/>
        </p:nvSpPr>
        <p:spPr>
          <a:xfrm>
            <a:off x="1515383" y="5537055"/>
            <a:ext cx="7001692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Serie temas de calidad en la sede. No.2. Oficina de Planeación y Estadística. Sede Bogotá.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pic>
        <p:nvPicPr>
          <p:cNvPr id="21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42" y="45169"/>
            <a:ext cx="1881886" cy="777301"/>
          </a:xfrm>
          <a:prstGeom prst="rect">
            <a:avLst/>
          </a:prstGeom>
          <a:noFill/>
        </p:spPr>
      </p:pic>
      <p:sp>
        <p:nvSpPr>
          <p:cNvPr id="6" name="9 CuadroTexto"/>
          <p:cNvSpPr txBox="1"/>
          <p:nvPr/>
        </p:nvSpPr>
        <p:spPr>
          <a:xfrm>
            <a:off x="1959428" y="164612"/>
            <a:ext cx="68443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s-CO" sz="24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CONTROL DE FALLAS EN LA PRESTACIÓN DEL SERVICIO</a:t>
            </a:r>
            <a:endParaRPr lang="es-ES" sz="2400" kern="10" dirty="0">
              <a:ln w="9525">
                <a:noFill/>
                <a:round/>
                <a:headEnd/>
                <a:tailEnd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5115" y="872221"/>
            <a:ext cx="4669972" cy="457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35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1" y="0"/>
            <a:ext cx="87431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OBJETIVO GENERAL</a:t>
            </a:r>
            <a:endParaRPr lang="es-ES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7 Rectángulo redondeado"/>
          <p:cNvSpPr/>
          <p:nvPr/>
        </p:nvSpPr>
        <p:spPr>
          <a:xfrm>
            <a:off x="234533" y="1073483"/>
            <a:ext cx="8409488" cy="4137146"/>
          </a:xfrm>
          <a:prstGeom prst="round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175" algn="just">
              <a:buClr>
                <a:srgbClr val="FFC000"/>
              </a:buClr>
              <a:buSzPct val="93000"/>
              <a:defRPr/>
            </a:pPr>
            <a:r>
              <a:rPr lang="es-CO" sz="3200" dirty="0">
                <a:solidFill>
                  <a:schemeClr val="tx1"/>
                </a:solidFill>
              </a:rPr>
              <a:t>Brindar talleres de capacitación en mejoramiento de procesos dirigidos a funcionarios y líderes de proceso para el proyecto </a:t>
            </a:r>
            <a:r>
              <a:rPr lang="es-CO" sz="3200" dirty="0" smtClean="0">
                <a:solidFill>
                  <a:schemeClr val="tx1"/>
                </a:solidFill>
              </a:rPr>
              <a:t>“Desarrollo </a:t>
            </a:r>
            <a:r>
              <a:rPr lang="es-CO" sz="3200" dirty="0">
                <a:solidFill>
                  <a:schemeClr val="tx1"/>
                </a:solidFill>
              </a:rPr>
              <a:t>e implementación del </a:t>
            </a:r>
            <a:r>
              <a:rPr lang="es-CO" sz="3200" dirty="0" smtClean="0">
                <a:solidFill>
                  <a:schemeClr val="tx1"/>
                </a:solidFill>
              </a:rPr>
              <a:t>Sistema Integrado </a:t>
            </a:r>
            <a:r>
              <a:rPr lang="es-CO" sz="3200" dirty="0">
                <a:solidFill>
                  <a:schemeClr val="tx1"/>
                </a:solidFill>
              </a:rPr>
              <a:t>de </a:t>
            </a:r>
            <a:r>
              <a:rPr lang="es-CO" sz="3200" dirty="0" smtClean="0">
                <a:solidFill>
                  <a:schemeClr val="tx1"/>
                </a:solidFill>
              </a:rPr>
              <a:t>Gestión Académica</a:t>
            </a:r>
            <a:r>
              <a:rPr lang="es-CO" sz="3200" dirty="0">
                <a:solidFill>
                  <a:schemeClr val="tx1"/>
                </a:solidFill>
              </a:rPr>
              <a:t>, </a:t>
            </a:r>
            <a:r>
              <a:rPr lang="es-CO" sz="3200" dirty="0" smtClean="0">
                <a:solidFill>
                  <a:schemeClr val="tx1"/>
                </a:solidFill>
              </a:rPr>
              <a:t>Administrativa </a:t>
            </a:r>
            <a:r>
              <a:rPr lang="es-CO" sz="3200" dirty="0">
                <a:solidFill>
                  <a:schemeClr val="tx1"/>
                </a:solidFill>
              </a:rPr>
              <a:t>y </a:t>
            </a:r>
            <a:r>
              <a:rPr lang="es-CO" sz="3200" dirty="0" smtClean="0">
                <a:solidFill>
                  <a:schemeClr val="tx1"/>
                </a:solidFill>
              </a:rPr>
              <a:t>Ambiental </a:t>
            </a:r>
            <a:r>
              <a:rPr lang="es-CO" sz="3200" dirty="0">
                <a:solidFill>
                  <a:schemeClr val="tx1"/>
                </a:solidFill>
              </a:rPr>
              <a:t>(SIGA)" de la V</a:t>
            </a:r>
            <a:r>
              <a:rPr lang="es-CO" sz="3200" dirty="0" smtClean="0">
                <a:solidFill>
                  <a:schemeClr val="tx1"/>
                </a:solidFill>
              </a:rPr>
              <a:t>icerrectoría General de la Universidad Nacional de Colombia.</a:t>
            </a:r>
            <a:endParaRPr lang="es-MX" sz="3200" dirty="0" smtClean="0">
              <a:solidFill>
                <a:schemeClr val="tx1"/>
              </a:solidFill>
            </a:endParaRPr>
          </a:p>
        </p:txBody>
      </p:sp>
      <p:sp>
        <p:nvSpPr>
          <p:cNvPr id="12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419576" y="0"/>
            <a:ext cx="8040856" cy="61840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ALTO NIVEL DE LAS NORMAS ISO PARA LOS SISTEMAS DE GESTIÓN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325" y="941694"/>
            <a:ext cx="3524305" cy="3172950"/>
          </a:xfrm>
          <a:prstGeom prst="rect">
            <a:avLst/>
          </a:prstGeom>
        </p:spPr>
      </p:pic>
      <p:sp>
        <p:nvSpPr>
          <p:cNvPr id="27" name="Anillo 26"/>
          <p:cNvSpPr/>
          <p:nvPr/>
        </p:nvSpPr>
        <p:spPr>
          <a:xfrm>
            <a:off x="1359406" y="4375230"/>
            <a:ext cx="1263256" cy="1190847"/>
          </a:xfrm>
          <a:prstGeom prst="donut">
            <a:avLst>
              <a:gd name="adj" fmla="val 11792"/>
            </a:avLst>
          </a:prstGeom>
          <a:solidFill>
            <a:srgbClr val="DDE9EC">
              <a:lumMod val="25000"/>
            </a:srgbClr>
          </a:solidFill>
          <a:ln w="19050" cap="flat" cmpd="sng" algn="ctr">
            <a:solidFill>
              <a:srgbClr val="727CA3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ISO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9001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Gestión de la calidad</a:t>
            </a:r>
          </a:p>
        </p:txBody>
      </p:sp>
      <p:sp>
        <p:nvSpPr>
          <p:cNvPr id="28" name="Anillo 27"/>
          <p:cNvSpPr/>
          <p:nvPr/>
        </p:nvSpPr>
        <p:spPr>
          <a:xfrm>
            <a:off x="4023849" y="4375231"/>
            <a:ext cx="1263256" cy="1190847"/>
          </a:xfrm>
          <a:prstGeom prst="donut">
            <a:avLst>
              <a:gd name="adj" fmla="val 11792"/>
            </a:avLst>
          </a:prstGeom>
          <a:solidFill>
            <a:schemeClr val="accent3">
              <a:lumMod val="75000"/>
            </a:schemeClr>
          </a:solidFill>
          <a:ln w="19050" cap="flat" cmpd="sng" algn="ctr">
            <a:solidFill>
              <a:schemeClr val="accent3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ISO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14001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Gestión Ambiental</a:t>
            </a:r>
          </a:p>
        </p:txBody>
      </p:sp>
      <p:sp>
        <p:nvSpPr>
          <p:cNvPr id="29" name="Anillo 28"/>
          <p:cNvSpPr/>
          <p:nvPr/>
        </p:nvSpPr>
        <p:spPr>
          <a:xfrm>
            <a:off x="6663837" y="4406760"/>
            <a:ext cx="1263256" cy="1190847"/>
          </a:xfrm>
          <a:prstGeom prst="donut">
            <a:avLst>
              <a:gd name="adj" fmla="val 11792"/>
            </a:avLst>
          </a:prstGeom>
          <a:solidFill>
            <a:srgbClr val="CC9900"/>
          </a:solidFill>
          <a:ln w="19050" cap="flat" cmpd="sng" algn="ctr">
            <a:solidFill>
              <a:srgbClr val="996633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ISO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45001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Gestión de la SST</a:t>
            </a:r>
          </a:p>
        </p:txBody>
      </p:sp>
      <p:sp>
        <p:nvSpPr>
          <p:cNvPr id="13" name="Cerrar llave 12"/>
          <p:cNvSpPr/>
          <p:nvPr/>
        </p:nvSpPr>
        <p:spPr>
          <a:xfrm rot="16200000">
            <a:off x="4472284" y="826866"/>
            <a:ext cx="410972" cy="691259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1 Marcador de número de diapositiva"/>
          <p:cNvSpPr txBox="1">
            <a:spLocks/>
          </p:cNvSpPr>
          <p:nvPr/>
        </p:nvSpPr>
        <p:spPr bwMode="auto">
          <a:xfrm>
            <a:off x="638200" y="6356350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2B142-5295-4411-B9B5-9DB4222DC1F2}" type="slidenum">
              <a:rPr kumimoji="0" lang="es-E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s-E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27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419576" y="0"/>
            <a:ext cx="8040856" cy="61840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ALTO NIVEL DE LAS NORMAS ISO PARA LOS SISTEMAS DE GESTIÓN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93237" y="2965723"/>
            <a:ext cx="5791200" cy="3250433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es-CO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93237" y="943555"/>
            <a:ext cx="5791200" cy="1859892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es-CO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64687" y="943555"/>
            <a:ext cx="5791200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ES_tradnl" sz="2000" dirty="0" smtClean="0">
                <a:latin typeface="+mj-lt"/>
              </a:rPr>
              <a:t>0. Introducción</a:t>
            </a:r>
          </a:p>
          <a:p>
            <a:pPr algn="l">
              <a:spcBef>
                <a:spcPct val="50000"/>
              </a:spcBef>
            </a:pPr>
            <a:r>
              <a:rPr lang="es-ES_tradnl" sz="2000" dirty="0" smtClean="0">
                <a:latin typeface="+mj-lt"/>
              </a:rPr>
              <a:t>1. Objeto y campo de aplicación</a:t>
            </a:r>
            <a:endParaRPr lang="es-ES_tradnl" sz="2000" dirty="0">
              <a:latin typeface="+mj-lt"/>
            </a:endParaRPr>
          </a:p>
          <a:p>
            <a:pPr>
              <a:spcBef>
                <a:spcPct val="50000"/>
              </a:spcBef>
            </a:pPr>
            <a:r>
              <a:rPr lang="es-ES_tradnl" sz="2000" dirty="0">
                <a:latin typeface="+mj-lt"/>
              </a:rPr>
              <a:t>2. </a:t>
            </a:r>
            <a:r>
              <a:rPr lang="es-ES_tradnl" sz="2000" dirty="0" smtClean="0">
                <a:latin typeface="+mj-lt"/>
              </a:rPr>
              <a:t>Referencias normativas.</a:t>
            </a:r>
            <a:endParaRPr lang="es-ES_tradnl" sz="2000" dirty="0">
              <a:latin typeface="+mj-lt"/>
            </a:endParaRPr>
          </a:p>
          <a:p>
            <a:pPr algn="l">
              <a:spcBef>
                <a:spcPct val="50000"/>
              </a:spcBef>
            </a:pPr>
            <a:r>
              <a:rPr lang="es-ES_tradnl" sz="2000" dirty="0">
                <a:latin typeface="+mj-lt"/>
              </a:rPr>
              <a:t>3. Términos y </a:t>
            </a:r>
            <a:r>
              <a:rPr lang="es-ES_tradnl" sz="2000" dirty="0" smtClean="0">
                <a:latin typeface="+mj-lt"/>
              </a:rPr>
              <a:t>definiciones</a:t>
            </a:r>
          </a:p>
          <a:p>
            <a:pPr algn="l">
              <a:spcBef>
                <a:spcPct val="50000"/>
              </a:spcBef>
            </a:pPr>
            <a:endParaRPr lang="es-ES_tradnl" sz="1200" dirty="0">
              <a:latin typeface="+mj-lt"/>
            </a:endParaRPr>
          </a:p>
          <a:p>
            <a:pPr algn="l">
              <a:spcBef>
                <a:spcPct val="50000"/>
              </a:spcBef>
            </a:pPr>
            <a:r>
              <a:rPr lang="es-ES_tradnl" sz="2000" dirty="0" smtClean="0">
                <a:latin typeface="+mj-lt"/>
              </a:rPr>
              <a:t>4</a:t>
            </a:r>
            <a:r>
              <a:rPr lang="es-ES_tradnl" sz="2000" dirty="0">
                <a:latin typeface="+mj-lt"/>
              </a:rPr>
              <a:t>. </a:t>
            </a:r>
            <a:r>
              <a:rPr lang="es-ES_tradnl" sz="2000" dirty="0" smtClean="0">
                <a:latin typeface="+mj-lt"/>
              </a:rPr>
              <a:t>Contexto de la organización.</a:t>
            </a:r>
          </a:p>
          <a:p>
            <a:pPr algn="l">
              <a:spcBef>
                <a:spcPct val="50000"/>
              </a:spcBef>
            </a:pPr>
            <a:r>
              <a:rPr lang="es-ES_tradnl" sz="2000" dirty="0" smtClean="0">
                <a:latin typeface="+mj-lt"/>
              </a:rPr>
              <a:t>5. Liderazgo.</a:t>
            </a:r>
          </a:p>
          <a:p>
            <a:pPr algn="l">
              <a:spcBef>
                <a:spcPct val="50000"/>
              </a:spcBef>
            </a:pPr>
            <a:r>
              <a:rPr lang="es-ES_tradnl" sz="2000" dirty="0" smtClean="0">
                <a:latin typeface="+mj-lt"/>
              </a:rPr>
              <a:t>6. Planificación.</a:t>
            </a:r>
          </a:p>
          <a:p>
            <a:pPr algn="l">
              <a:spcBef>
                <a:spcPct val="50000"/>
              </a:spcBef>
            </a:pPr>
            <a:r>
              <a:rPr lang="es-ES_tradnl" sz="2000" dirty="0" smtClean="0">
                <a:latin typeface="+mj-lt"/>
              </a:rPr>
              <a:t>7. Apoyo</a:t>
            </a:r>
          </a:p>
          <a:p>
            <a:pPr algn="l">
              <a:spcBef>
                <a:spcPct val="50000"/>
              </a:spcBef>
            </a:pPr>
            <a:r>
              <a:rPr lang="es-ES_tradnl" sz="2000" dirty="0" smtClean="0">
                <a:latin typeface="+mj-lt"/>
              </a:rPr>
              <a:t>8. Operación.</a:t>
            </a:r>
          </a:p>
          <a:p>
            <a:pPr algn="l">
              <a:spcBef>
                <a:spcPct val="50000"/>
              </a:spcBef>
            </a:pPr>
            <a:r>
              <a:rPr lang="es-ES_tradnl" sz="2000" dirty="0" smtClean="0">
                <a:latin typeface="+mj-lt"/>
              </a:rPr>
              <a:t>9. Evaluación del desempeño</a:t>
            </a:r>
          </a:p>
          <a:p>
            <a:pPr algn="l">
              <a:spcBef>
                <a:spcPct val="50000"/>
              </a:spcBef>
            </a:pPr>
            <a:r>
              <a:rPr lang="es-ES_tradnl" sz="2000" dirty="0" smtClean="0">
                <a:latin typeface="+mj-lt"/>
              </a:rPr>
              <a:t>10. Mejora.</a:t>
            </a:r>
            <a:endParaRPr lang="es-ES_tradnl" sz="2000" dirty="0">
              <a:latin typeface="+mj-lt"/>
            </a:endParaRPr>
          </a:p>
        </p:txBody>
      </p:sp>
      <p:sp>
        <p:nvSpPr>
          <p:cNvPr id="7" name="6 Cerrar llave"/>
          <p:cNvSpPr/>
          <p:nvPr/>
        </p:nvSpPr>
        <p:spPr bwMode="auto">
          <a:xfrm>
            <a:off x="6579687" y="943556"/>
            <a:ext cx="302865" cy="1859892"/>
          </a:xfrm>
          <a:prstGeom prst="rightBrace">
            <a:avLst/>
          </a:prstGeom>
          <a:noFill/>
          <a:ln w="2857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s-CO" sz="24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14 CuadroTexto"/>
          <p:cNvSpPr txBox="1">
            <a:spLocks noChangeArrowheads="1"/>
          </p:cNvSpPr>
          <p:nvPr/>
        </p:nvSpPr>
        <p:spPr bwMode="auto">
          <a:xfrm>
            <a:off x="6882552" y="1475956"/>
            <a:ext cx="22689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O" sz="2400" dirty="0">
                <a:latin typeface="Calibri" pitchFamily="34" charset="0"/>
                <a:cs typeface="Calibri" pitchFamily="34" charset="0"/>
              </a:rPr>
              <a:t>Capítulos Introductorios</a:t>
            </a:r>
          </a:p>
        </p:txBody>
      </p:sp>
      <p:sp>
        <p:nvSpPr>
          <p:cNvPr id="9" name="8 Cerrar llave"/>
          <p:cNvSpPr/>
          <p:nvPr/>
        </p:nvSpPr>
        <p:spPr bwMode="auto">
          <a:xfrm>
            <a:off x="6579686" y="2953693"/>
            <a:ext cx="374873" cy="3262463"/>
          </a:xfrm>
          <a:prstGeom prst="rightBrace">
            <a:avLst/>
          </a:prstGeom>
          <a:noFill/>
          <a:ln w="2857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s-CO" sz="2400" b="0" dirty="0">
              <a:latin typeface="+mj-lt"/>
            </a:endParaRPr>
          </a:p>
        </p:txBody>
      </p:sp>
      <p:sp>
        <p:nvSpPr>
          <p:cNvPr id="10" name="16 CuadroTexto"/>
          <p:cNvSpPr txBox="1">
            <a:spLocks noChangeArrowheads="1"/>
          </p:cNvSpPr>
          <p:nvPr/>
        </p:nvSpPr>
        <p:spPr bwMode="auto">
          <a:xfrm>
            <a:off x="7008312" y="4105888"/>
            <a:ext cx="20716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O" sz="2400" dirty="0">
                <a:latin typeface="Calibri" pitchFamily="34" charset="0"/>
                <a:cs typeface="Calibri" pitchFamily="34" charset="0"/>
              </a:rPr>
              <a:t>Capítulos que establecen Requisitos</a:t>
            </a:r>
          </a:p>
        </p:txBody>
      </p:sp>
      <p:sp>
        <p:nvSpPr>
          <p:cNvPr id="11" name="PubPieSlice"/>
          <p:cNvSpPr>
            <a:spLocks noEditPoints="1" noChangeArrowheads="1"/>
          </p:cNvSpPr>
          <p:nvPr/>
        </p:nvSpPr>
        <p:spPr bwMode="auto">
          <a:xfrm rot="5185285">
            <a:off x="275648" y="4791342"/>
            <a:ext cx="287470" cy="318405"/>
          </a:xfrm>
          <a:custGeom>
            <a:avLst/>
            <a:gdLst>
              <a:gd name="G0" fmla="+- 0 0 0"/>
              <a:gd name="G1" fmla="sin 10800 17694720"/>
              <a:gd name="G2" fmla="cos 10800 17694720"/>
              <a:gd name="G3" fmla="sin 10800 0"/>
              <a:gd name="G4" fmla="cos 10800 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799 w 21600"/>
              <a:gd name="T1" fmla="*/ 0 h 21600"/>
              <a:gd name="T2" fmla="*/ 10800 w 21600"/>
              <a:gd name="T3" fmla="*/ 10800 h 21600"/>
              <a:gd name="T4" fmla="*/ 2160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799" y="0"/>
                </a:moveTo>
                <a:cubicBezTo>
                  <a:pt x="4834" y="0"/>
                  <a:pt x="0" y="4835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3300"/>
          </a:solidFill>
          <a:ln w="9525" algn="ctr">
            <a:noFill/>
            <a:miter lim="800000"/>
            <a:headEnd/>
            <a:tailEnd/>
          </a:ln>
          <a:effectLst>
            <a:outerShdw dist="45791" dir="2021404" algn="ctr" rotWithShape="0">
              <a:srgbClr val="B2B2B2">
                <a:alpha val="8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WordArt 27"/>
          <p:cNvSpPr>
            <a:spLocks noChangeArrowheads="1" noChangeShapeType="1" noTextEdit="1"/>
          </p:cNvSpPr>
          <p:nvPr/>
        </p:nvSpPr>
        <p:spPr bwMode="auto">
          <a:xfrm>
            <a:off x="443505" y="4972557"/>
            <a:ext cx="96047" cy="184635"/>
          </a:xfrm>
          <a:prstGeom prst="rect">
            <a:avLst/>
          </a:prstGeom>
          <a:noFill/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</a:t>
            </a:r>
          </a:p>
        </p:txBody>
      </p:sp>
      <p:sp>
        <p:nvSpPr>
          <p:cNvPr id="14" name="WordArt 27"/>
          <p:cNvSpPr>
            <a:spLocks noChangeArrowheads="1" noChangeShapeType="1" noTextEdit="1"/>
          </p:cNvSpPr>
          <p:nvPr/>
        </p:nvSpPr>
        <p:spPr bwMode="auto">
          <a:xfrm flipH="1">
            <a:off x="419576" y="5445224"/>
            <a:ext cx="119976" cy="3286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s-MX" sz="3600" b="1" kern="10" dirty="0">
              <a:ln w="9525">
                <a:noFill/>
                <a:round/>
                <a:headEnd/>
                <a:tailEnd/>
              </a:ln>
              <a:solidFill>
                <a:schemeClr val="bg2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WordArt 27"/>
          <p:cNvSpPr>
            <a:spLocks noChangeArrowheads="1" noChangeShapeType="1" noTextEdit="1"/>
          </p:cNvSpPr>
          <p:nvPr/>
        </p:nvSpPr>
        <p:spPr bwMode="auto">
          <a:xfrm>
            <a:off x="323528" y="5517232"/>
            <a:ext cx="96047" cy="184635"/>
          </a:xfrm>
          <a:prstGeom prst="rect">
            <a:avLst/>
          </a:prstGeom>
          <a:noFill/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V</a:t>
            </a:r>
            <a:endParaRPr lang="es-MX" sz="3600" b="1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WordArt 27"/>
          <p:cNvSpPr>
            <a:spLocks noChangeArrowheads="1" noChangeShapeType="1" noTextEdit="1"/>
          </p:cNvSpPr>
          <p:nvPr/>
        </p:nvSpPr>
        <p:spPr bwMode="auto">
          <a:xfrm>
            <a:off x="323528" y="5877272"/>
            <a:ext cx="96047" cy="184635"/>
          </a:xfrm>
          <a:prstGeom prst="rect">
            <a:avLst/>
          </a:prstGeom>
          <a:noFill/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</a:t>
            </a:r>
            <a:endParaRPr lang="es-MX" sz="3600" b="1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PubPieSlice"/>
          <p:cNvSpPr>
            <a:spLocks noEditPoints="1" noChangeArrowheads="1"/>
          </p:cNvSpPr>
          <p:nvPr/>
        </p:nvSpPr>
        <p:spPr bwMode="auto">
          <a:xfrm rot="10800000">
            <a:off x="323528" y="5373216"/>
            <a:ext cx="287470" cy="318405"/>
          </a:xfrm>
          <a:custGeom>
            <a:avLst/>
            <a:gdLst>
              <a:gd name="G0" fmla="+- 0 0 0"/>
              <a:gd name="G1" fmla="sin 10800 17694720"/>
              <a:gd name="G2" fmla="cos 10800 17694720"/>
              <a:gd name="G3" fmla="sin 10800 0"/>
              <a:gd name="G4" fmla="cos 10800 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799 w 21600"/>
              <a:gd name="T1" fmla="*/ 0 h 21600"/>
              <a:gd name="T2" fmla="*/ 10800 w 21600"/>
              <a:gd name="T3" fmla="*/ 10800 h 21600"/>
              <a:gd name="T4" fmla="*/ 2160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799" y="0"/>
                </a:moveTo>
                <a:cubicBezTo>
                  <a:pt x="4834" y="0"/>
                  <a:pt x="0" y="4835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3300"/>
          </a:solidFill>
          <a:ln w="9525" algn="ctr">
            <a:noFill/>
            <a:miter lim="800000"/>
            <a:headEnd/>
            <a:tailEnd/>
          </a:ln>
          <a:effectLst>
            <a:outerShdw dist="45791" dir="2021404" algn="ctr" rotWithShape="0">
              <a:srgbClr val="B2B2B2">
                <a:alpha val="8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PubPieSlice"/>
          <p:cNvSpPr>
            <a:spLocks noEditPoints="1" noChangeArrowheads="1"/>
          </p:cNvSpPr>
          <p:nvPr/>
        </p:nvSpPr>
        <p:spPr bwMode="auto">
          <a:xfrm rot="15909445">
            <a:off x="297056" y="5874732"/>
            <a:ext cx="287470" cy="318405"/>
          </a:xfrm>
          <a:custGeom>
            <a:avLst/>
            <a:gdLst>
              <a:gd name="G0" fmla="+- 0 0 0"/>
              <a:gd name="G1" fmla="sin 10800 17694720"/>
              <a:gd name="G2" fmla="cos 10800 17694720"/>
              <a:gd name="G3" fmla="sin 10800 0"/>
              <a:gd name="G4" fmla="cos 10800 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799 w 21600"/>
              <a:gd name="T1" fmla="*/ 0 h 21600"/>
              <a:gd name="T2" fmla="*/ 10800 w 21600"/>
              <a:gd name="T3" fmla="*/ 10800 h 21600"/>
              <a:gd name="T4" fmla="*/ 2160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799" y="0"/>
                </a:moveTo>
                <a:cubicBezTo>
                  <a:pt x="4834" y="0"/>
                  <a:pt x="0" y="4835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3300"/>
          </a:solidFill>
          <a:ln w="9525" algn="ctr">
            <a:noFill/>
            <a:miter lim="800000"/>
            <a:headEnd/>
            <a:tailEnd/>
          </a:ln>
          <a:effectLst>
            <a:outerShdw dist="45791" dir="2021404" algn="ctr" rotWithShape="0">
              <a:srgbClr val="B2B2B2">
                <a:alpha val="8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PubPieSlice"/>
          <p:cNvSpPr>
            <a:spLocks noEditPoints="1" noChangeArrowheads="1"/>
          </p:cNvSpPr>
          <p:nvPr/>
        </p:nvSpPr>
        <p:spPr bwMode="auto">
          <a:xfrm>
            <a:off x="269098" y="3679832"/>
            <a:ext cx="287470" cy="318405"/>
          </a:xfrm>
          <a:custGeom>
            <a:avLst/>
            <a:gdLst>
              <a:gd name="G0" fmla="+- 0 0 0"/>
              <a:gd name="G1" fmla="sin 10800 17694720"/>
              <a:gd name="G2" fmla="cos 10800 17694720"/>
              <a:gd name="G3" fmla="sin 10800 0"/>
              <a:gd name="G4" fmla="cos 10800 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799 w 21600"/>
              <a:gd name="T1" fmla="*/ 0 h 21600"/>
              <a:gd name="T2" fmla="*/ 10800 w 21600"/>
              <a:gd name="T3" fmla="*/ 10800 h 21600"/>
              <a:gd name="T4" fmla="*/ 2160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799" y="0"/>
                </a:moveTo>
                <a:cubicBezTo>
                  <a:pt x="4834" y="0"/>
                  <a:pt x="0" y="4835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3300"/>
          </a:solidFill>
          <a:ln w="9525" algn="ctr">
            <a:noFill/>
            <a:miter lim="800000"/>
            <a:headEnd/>
            <a:tailEnd/>
          </a:ln>
          <a:effectLst>
            <a:outerShdw dist="45791" dir="2021404" algn="ctr" rotWithShape="0">
              <a:srgbClr val="B2B2B2">
                <a:alpha val="8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b="1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WordArt 27"/>
          <p:cNvSpPr>
            <a:spLocks noChangeArrowheads="1" noChangeShapeType="1" noTextEdit="1"/>
          </p:cNvSpPr>
          <p:nvPr/>
        </p:nvSpPr>
        <p:spPr bwMode="auto">
          <a:xfrm>
            <a:off x="436955" y="3645024"/>
            <a:ext cx="96047" cy="184635"/>
          </a:xfrm>
          <a:prstGeom prst="rect">
            <a:avLst/>
          </a:prstGeom>
          <a:noFill/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</a:t>
            </a:r>
            <a:endParaRPr lang="es-MX" sz="3600" b="1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24 Abrir llave"/>
          <p:cNvSpPr/>
          <p:nvPr/>
        </p:nvSpPr>
        <p:spPr>
          <a:xfrm>
            <a:off x="755576" y="3068960"/>
            <a:ext cx="117727" cy="158417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6" name="25 Abrir llave"/>
          <p:cNvSpPr/>
          <p:nvPr/>
        </p:nvSpPr>
        <p:spPr>
          <a:xfrm>
            <a:off x="755576" y="4653136"/>
            <a:ext cx="144016" cy="57606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7" name="1 Marcador de número de diapositiva"/>
          <p:cNvSpPr txBox="1">
            <a:spLocks/>
          </p:cNvSpPr>
          <p:nvPr/>
        </p:nvSpPr>
        <p:spPr bwMode="auto">
          <a:xfrm>
            <a:off x="638200" y="6356350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2B142-5295-4411-B9B5-9DB4222DC1F2}" type="slidenum">
              <a:rPr kumimoji="0" lang="es-E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s-E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77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88361" y="2413685"/>
            <a:ext cx="80303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dirty="0" smtClean="0">
                <a:solidFill>
                  <a:schemeClr val="accent6">
                    <a:lumMod val="50000"/>
                  </a:schemeClr>
                </a:solidFill>
              </a:rPr>
              <a:t>Sistema de Gestión de Calidad</a:t>
            </a:r>
          </a:p>
          <a:p>
            <a:pPr algn="ctr"/>
            <a:r>
              <a:rPr lang="es-CO" sz="4000" b="1" dirty="0" smtClean="0">
                <a:solidFill>
                  <a:schemeClr val="accent6">
                    <a:lumMod val="50000"/>
                  </a:schemeClr>
                </a:solidFill>
              </a:rPr>
              <a:t>NTC-ISO9001:2015</a:t>
            </a:r>
            <a:endParaRPr lang="es-CO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272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9" name="8 Rectángulo"/>
          <p:cNvSpPr>
            <a:spLocks noChangeArrowheads="1"/>
          </p:cNvSpPr>
          <p:nvPr/>
        </p:nvSpPr>
        <p:spPr bwMode="auto">
          <a:xfrm>
            <a:off x="244549" y="140751"/>
            <a:ext cx="8203670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0.1	</a:t>
            </a: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GENERALIDADES</a:t>
            </a:r>
          </a:p>
          <a:p>
            <a:pPr algn="ctr">
              <a:lnSpc>
                <a:spcPct val="75000"/>
              </a:lnSpc>
            </a:pPr>
            <a:r>
              <a:rPr lang="es-CO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ISO9001:2015</a:t>
            </a:r>
            <a:endParaRPr lang="es-CO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4520" name="9 Rectángulo"/>
          <p:cNvSpPr>
            <a:spLocks noChangeArrowheads="1"/>
          </p:cNvSpPr>
          <p:nvPr/>
        </p:nvSpPr>
        <p:spPr bwMode="auto">
          <a:xfrm>
            <a:off x="383323" y="1205358"/>
            <a:ext cx="8064896" cy="38164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just"/>
            <a:r>
              <a:rPr lang="es-CO" sz="2200" dirty="0" smtClean="0"/>
              <a:t>Los </a:t>
            </a:r>
            <a:r>
              <a:rPr lang="es-CO" sz="2200" dirty="0"/>
              <a:t>beneficios potenciales para una </a:t>
            </a:r>
            <a:r>
              <a:rPr lang="es-CO" sz="2200" dirty="0" smtClean="0"/>
              <a:t>organización de implementar un sistema de gestión de la calidad </a:t>
            </a:r>
            <a:r>
              <a:rPr lang="es-CO" sz="2200" dirty="0"/>
              <a:t>basado en esta Norma </a:t>
            </a:r>
            <a:r>
              <a:rPr lang="es-CO" sz="2200" dirty="0" smtClean="0"/>
              <a:t>Internacional son:</a:t>
            </a:r>
          </a:p>
          <a:p>
            <a:pPr marL="342900" indent="-342900" algn="just">
              <a:buAutoNum type="alphaLcParenR"/>
            </a:pPr>
            <a:r>
              <a:rPr lang="es-CO" sz="2200" dirty="0" smtClean="0">
                <a:solidFill>
                  <a:srgbClr val="FF0000"/>
                </a:solidFill>
              </a:rPr>
              <a:t>La capacidad de proporcionar regularmente productos y servicios que satisfagan los requisitos del cliente y los legales y reglamentarios aplicables</a:t>
            </a:r>
          </a:p>
          <a:p>
            <a:pPr marL="342900" indent="-342900" algn="just">
              <a:buAutoNum type="alphaLcParenR"/>
            </a:pPr>
            <a:r>
              <a:rPr lang="es-CO" sz="2200" dirty="0" smtClean="0"/>
              <a:t>Facilitar oportunidades de aumentar la satisfacción del cliente</a:t>
            </a:r>
          </a:p>
          <a:p>
            <a:pPr marL="342900" indent="-342900" algn="just">
              <a:buAutoNum type="alphaLcParenR"/>
            </a:pPr>
            <a:r>
              <a:rPr lang="es-CO" sz="2200" dirty="0" smtClean="0"/>
              <a:t>Abordar los riesgos y oportunidades asociadas con su contexto y objetivos</a:t>
            </a:r>
          </a:p>
          <a:p>
            <a:pPr marL="342900" indent="-342900" algn="just">
              <a:buAutoNum type="alphaLcParenR"/>
            </a:pPr>
            <a:r>
              <a:rPr lang="es-CO" sz="2200" dirty="0" smtClean="0"/>
              <a:t>La capacidad de demostrar la conformidad con requisitos del sistema de gestión de la calidad especificados.</a:t>
            </a:r>
            <a:endParaRPr lang="es-CO" sz="22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140751"/>
            <a:ext cx="615962" cy="580764"/>
          </a:xfrm>
          <a:prstGeom prst="rect">
            <a:avLst/>
          </a:prstGeom>
        </p:spPr>
      </p:pic>
      <p:sp>
        <p:nvSpPr>
          <p:cNvPr id="5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4602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54 Flecha derecha"/>
          <p:cNvSpPr/>
          <p:nvPr/>
        </p:nvSpPr>
        <p:spPr>
          <a:xfrm rot="2136358">
            <a:off x="6306270" y="3274213"/>
            <a:ext cx="671444" cy="346626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4" name="53 Flecha derecha"/>
          <p:cNvSpPr/>
          <p:nvPr/>
        </p:nvSpPr>
        <p:spPr>
          <a:xfrm rot="20029860">
            <a:off x="6299407" y="2974422"/>
            <a:ext cx="702414" cy="305088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2B142-5295-4411-B9B5-9DB4222DC1F2}" type="slidenum">
              <a:rPr kumimoji="0" lang="es-E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s-ES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565057" y="127000"/>
            <a:ext cx="6095117" cy="47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Enfoque del SGC</a:t>
            </a:r>
          </a:p>
        </p:txBody>
      </p:sp>
      <p:sp>
        <p:nvSpPr>
          <p:cNvPr id="28" name="27 Rectángulo redondeado"/>
          <p:cNvSpPr/>
          <p:nvPr/>
        </p:nvSpPr>
        <p:spPr>
          <a:xfrm>
            <a:off x="2738613" y="1336431"/>
            <a:ext cx="3603573" cy="35638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203200" y="1104900"/>
            <a:ext cx="1638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Organización y </a:t>
            </a:r>
            <a:r>
              <a:rPr kumimoji="0" lang="es-CO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66C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su contexto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srgbClr val="E66C7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sp>
        <p:nvSpPr>
          <p:cNvPr id="48" name="47 CuadroTexto"/>
          <p:cNvSpPr txBox="1"/>
          <p:nvPr/>
        </p:nvSpPr>
        <p:spPr>
          <a:xfrm>
            <a:off x="247577" y="2808344"/>
            <a:ext cx="1381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Requisitos del Usuario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sp>
        <p:nvSpPr>
          <p:cNvPr id="49" name="48 CuadroTexto"/>
          <p:cNvSpPr txBox="1"/>
          <p:nvPr/>
        </p:nvSpPr>
        <p:spPr>
          <a:xfrm>
            <a:off x="0" y="4408855"/>
            <a:ext cx="2047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Necesidades y expectativas de las </a:t>
            </a: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solidFill>
                  <a:srgbClr val="E66C7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partes interesadas</a:t>
            </a:r>
          </a:p>
        </p:txBody>
      </p:sp>
      <p:sp>
        <p:nvSpPr>
          <p:cNvPr id="50" name="49 Flecha derecha"/>
          <p:cNvSpPr/>
          <p:nvPr/>
        </p:nvSpPr>
        <p:spPr>
          <a:xfrm>
            <a:off x="1930398" y="2990562"/>
            <a:ext cx="1366134" cy="305088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1" name="50 Flecha derecha"/>
          <p:cNvSpPr/>
          <p:nvPr/>
        </p:nvSpPr>
        <p:spPr>
          <a:xfrm rot="1035222">
            <a:off x="2010585" y="1636843"/>
            <a:ext cx="1269259" cy="305088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2" name="51 Flecha derecha"/>
          <p:cNvSpPr/>
          <p:nvPr/>
        </p:nvSpPr>
        <p:spPr>
          <a:xfrm rot="20029860">
            <a:off x="2000256" y="4562674"/>
            <a:ext cx="1330971" cy="305088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3" name="52 Flecha derecha"/>
          <p:cNvSpPr/>
          <p:nvPr/>
        </p:nvSpPr>
        <p:spPr>
          <a:xfrm>
            <a:off x="5635091" y="3079577"/>
            <a:ext cx="912034" cy="375097"/>
          </a:xfrm>
          <a:prstGeom prst="rightArrow">
            <a:avLst>
              <a:gd name="adj1" fmla="val 50000"/>
              <a:gd name="adj2" fmla="val 0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6" name="55 CuadroTexto"/>
          <p:cNvSpPr txBox="1"/>
          <p:nvPr/>
        </p:nvSpPr>
        <p:spPr>
          <a:xfrm>
            <a:off x="6863352" y="2238999"/>
            <a:ext cx="1939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Satisfacción del usuario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sp>
        <p:nvSpPr>
          <p:cNvPr id="57" name="56 CuadroTexto"/>
          <p:cNvSpPr txBox="1"/>
          <p:nvPr/>
        </p:nvSpPr>
        <p:spPr>
          <a:xfrm>
            <a:off x="6752492" y="3715037"/>
            <a:ext cx="2050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Productos y servicios de calidad</a:t>
            </a: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sp>
        <p:nvSpPr>
          <p:cNvPr id="58" name="57 CuadroTexto"/>
          <p:cNvSpPr txBox="1"/>
          <p:nvPr/>
        </p:nvSpPr>
        <p:spPr>
          <a:xfrm>
            <a:off x="7072638" y="3054062"/>
            <a:ext cx="1729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Resultados del SGC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3516214" y="1720452"/>
            <a:ext cx="2085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0AD00">
                    <a:lumMod val="50000"/>
                  </a:srgb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Procesos </a:t>
            </a:r>
            <a:endParaRPr kumimoji="0" lang="es-CO" sz="3200" b="1" i="0" u="none" strike="noStrike" kern="1200" cap="none" spc="0" normalizeH="0" baseline="0" noProof="0" dirty="0">
              <a:ln>
                <a:noFill/>
              </a:ln>
              <a:solidFill>
                <a:srgbClr val="F0AD00">
                  <a:lumMod val="50000"/>
                </a:srgb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970" y="2279915"/>
            <a:ext cx="2056728" cy="2059328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286" y="257916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496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28367" y="1291692"/>
            <a:ext cx="8326535" cy="397031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just"/>
            <a:r>
              <a:rPr lang="es-ES" dirty="0" smtClean="0"/>
              <a:t>Esta </a:t>
            </a:r>
            <a:r>
              <a:rPr lang="es-ES" dirty="0"/>
              <a:t>Norma Internacional especifica los requisitos para un sistema de gestión de la calidad, cuando una organización:</a:t>
            </a:r>
            <a:endParaRPr lang="es-CO" dirty="0"/>
          </a:p>
          <a:p>
            <a:pPr algn="just"/>
            <a:r>
              <a:rPr lang="es-CO" dirty="0"/>
              <a:t> </a:t>
            </a:r>
          </a:p>
          <a:p>
            <a:pPr marL="342900" indent="-342900" algn="just">
              <a:buAutoNum type="alphaLcParenR"/>
            </a:pPr>
            <a:r>
              <a:rPr lang="es-ES" dirty="0" smtClean="0"/>
              <a:t>necesita </a:t>
            </a:r>
            <a:r>
              <a:rPr lang="es-ES" u="sng" dirty="0"/>
              <a:t>demostrar su capacidad</a:t>
            </a:r>
            <a:r>
              <a:rPr lang="es-ES" dirty="0"/>
              <a:t> para proporcionar regularmente </a:t>
            </a:r>
            <a:r>
              <a:rPr lang="es-ES" dirty="0" smtClean="0"/>
              <a:t>productos y servicios </a:t>
            </a:r>
            <a:r>
              <a:rPr lang="es-ES" dirty="0"/>
              <a:t>que </a:t>
            </a:r>
            <a:r>
              <a:rPr lang="es-ES" b="1" dirty="0"/>
              <a:t>satisfagan los requisitos</a:t>
            </a:r>
            <a:r>
              <a:rPr lang="es-ES" dirty="0"/>
              <a:t> del cliente y los legales y reglamentarios aplicables, </a:t>
            </a:r>
            <a:r>
              <a:rPr lang="es-ES" dirty="0" smtClean="0"/>
              <a:t>y</a:t>
            </a:r>
          </a:p>
          <a:p>
            <a:pPr marL="342900" indent="-342900" algn="just">
              <a:buAutoNum type="alphaLcParenR"/>
            </a:pPr>
            <a:r>
              <a:rPr lang="es-ES" dirty="0" smtClean="0"/>
              <a:t>aspira </a:t>
            </a:r>
            <a:r>
              <a:rPr lang="es-ES" dirty="0"/>
              <a:t>a </a:t>
            </a:r>
            <a:r>
              <a:rPr lang="es-ES" u="sng" dirty="0"/>
              <a:t>aumentar la satisfacción del cliente </a:t>
            </a:r>
            <a:r>
              <a:rPr lang="es-ES" dirty="0"/>
              <a:t>a través de la aplicación eficaz del sistema, incluidos los procesos para la mejora continua del sistema y el aseguramiento de la </a:t>
            </a:r>
            <a:r>
              <a:rPr lang="es-ES" b="1" dirty="0"/>
              <a:t>conformidad con los requisitos</a:t>
            </a:r>
            <a:r>
              <a:rPr lang="es-ES" dirty="0"/>
              <a:t> del cliente y los legales y reglamentarios aplicables.</a:t>
            </a:r>
            <a:endParaRPr lang="es-CO" dirty="0"/>
          </a:p>
          <a:p>
            <a:pPr algn="just"/>
            <a:r>
              <a:rPr lang="es-ES" dirty="0"/>
              <a:t> </a:t>
            </a:r>
            <a:endParaRPr lang="es-CO" dirty="0"/>
          </a:p>
          <a:p>
            <a:pPr algn="just"/>
            <a:r>
              <a:rPr lang="es-ES" dirty="0" smtClean="0"/>
              <a:t>NOTA</a:t>
            </a:r>
            <a:r>
              <a:rPr lang="es-ES" dirty="0"/>
              <a:t>	En esta Norma Internacional, el término </a:t>
            </a:r>
            <a:r>
              <a:rPr lang="es-ES" b="1" dirty="0"/>
              <a:t>"producto" </a:t>
            </a:r>
            <a:r>
              <a:rPr lang="es-ES" b="1" dirty="0" smtClean="0"/>
              <a:t>o “servicio” se </a:t>
            </a:r>
            <a:r>
              <a:rPr lang="es-ES" b="1" dirty="0"/>
              <a:t>aplica únicamente </a:t>
            </a:r>
            <a:r>
              <a:rPr lang="es-ES" b="1" dirty="0" smtClean="0"/>
              <a:t>a producto y servicios destinados </a:t>
            </a:r>
            <a:r>
              <a:rPr lang="es-ES" b="1" dirty="0"/>
              <a:t>a un cliente o </a:t>
            </a:r>
            <a:r>
              <a:rPr lang="es-ES" b="1" dirty="0" smtClean="0"/>
              <a:t>solicitados </a:t>
            </a:r>
            <a:r>
              <a:rPr lang="es-ES" b="1" dirty="0"/>
              <a:t>por </a:t>
            </a:r>
            <a:r>
              <a:rPr lang="es-ES" b="1" dirty="0" smtClean="0"/>
              <a:t>él</a:t>
            </a:r>
            <a:r>
              <a:rPr lang="es-ES" dirty="0" smtClean="0"/>
              <a:t>.</a:t>
            </a:r>
            <a:endParaRPr lang="es-CO" dirty="0"/>
          </a:p>
        </p:txBody>
      </p:sp>
      <p:sp>
        <p:nvSpPr>
          <p:cNvPr id="4" name="8 Rectángulo"/>
          <p:cNvSpPr>
            <a:spLocks noChangeArrowheads="1"/>
          </p:cNvSpPr>
          <p:nvPr/>
        </p:nvSpPr>
        <p:spPr bwMode="auto">
          <a:xfrm>
            <a:off x="244549" y="140751"/>
            <a:ext cx="8203670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	</a:t>
            </a: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OBJETO Y ALCANCE</a:t>
            </a:r>
          </a:p>
          <a:p>
            <a:pPr algn="ctr">
              <a:lnSpc>
                <a:spcPct val="75000"/>
              </a:lnSpc>
            </a:pPr>
            <a:r>
              <a:rPr lang="es-CO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ISO9001:2015</a:t>
            </a:r>
            <a:endParaRPr lang="es-CO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49" y="191324"/>
            <a:ext cx="615962" cy="580764"/>
          </a:xfrm>
          <a:prstGeom prst="rect">
            <a:avLst/>
          </a:prstGeom>
        </p:spPr>
      </p:pic>
      <p:sp>
        <p:nvSpPr>
          <p:cNvPr id="6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5532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Elipse"/>
          <p:cNvSpPr/>
          <p:nvPr/>
        </p:nvSpPr>
        <p:spPr>
          <a:xfrm>
            <a:off x="-11928" y="5237702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10. Mejora</a:t>
            </a:r>
            <a:endParaRPr lang="es-CO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14 Elipse"/>
          <p:cNvSpPr/>
          <p:nvPr/>
        </p:nvSpPr>
        <p:spPr>
          <a:xfrm>
            <a:off x="353316" y="4511392"/>
            <a:ext cx="287717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9. Evaluación del desempeño</a:t>
            </a:r>
            <a:endParaRPr lang="es-CO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638200" y="3795388"/>
            <a:ext cx="2592288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1"/>
                </a:solidFill>
              </a:rPr>
              <a:t>8.  Operación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131323" y="3071976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7. Apoyo</a:t>
            </a:r>
          </a:p>
        </p:txBody>
      </p:sp>
      <p:sp>
        <p:nvSpPr>
          <p:cNvPr id="11" name="10 Elipse"/>
          <p:cNvSpPr/>
          <p:nvPr/>
        </p:nvSpPr>
        <p:spPr>
          <a:xfrm>
            <a:off x="887065" y="2376948"/>
            <a:ext cx="2770535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6. Planificación</a:t>
            </a:r>
          </a:p>
        </p:txBody>
      </p:sp>
      <p:sp>
        <p:nvSpPr>
          <p:cNvPr id="6" name="5 Elipse"/>
          <p:cNvSpPr/>
          <p:nvPr/>
        </p:nvSpPr>
        <p:spPr>
          <a:xfrm>
            <a:off x="137787" y="924328"/>
            <a:ext cx="2634013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4. Contexto de la Organización</a:t>
            </a:r>
            <a:endParaRPr lang="es-CO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713356" y="1656934"/>
            <a:ext cx="251713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5. Liderazgo</a:t>
            </a: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19 Luna"/>
          <p:cNvSpPr/>
          <p:nvPr/>
        </p:nvSpPr>
        <p:spPr>
          <a:xfrm rot="10800000">
            <a:off x="-183911" y="924328"/>
            <a:ext cx="1315233" cy="4608512"/>
          </a:xfrm>
          <a:prstGeom prst="moon">
            <a:avLst>
              <a:gd name="adj" fmla="val 8750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754450"/>
            <a:ext cx="3933171" cy="4633564"/>
          </a:xfrm>
          <a:prstGeom prst="borderCallout1">
            <a:avLst>
              <a:gd name="adj1" fmla="val 24042"/>
              <a:gd name="adj2" fmla="val -4830"/>
              <a:gd name="adj3" fmla="val 68161"/>
              <a:gd name="adj4" fmla="val -32572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b="1" u="sng" dirty="0" smtClean="0">
                <a:solidFill>
                  <a:schemeClr val="bg2">
                    <a:lumMod val="25000"/>
                  </a:schemeClr>
                </a:solidFill>
              </a:rPr>
              <a:t>8.1 Planificación y control operacional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8.2 Requisitos para las productos y servicios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8.3 Diseño y desarrollo de los productos y servicios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8.4 Control de los procesos, productos y servicios suministrados externamente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8.5 Producción y prestación del servicio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8.6 Liberación de los productos y servicios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8.7 Control de las salidas no conformes</a:t>
            </a:r>
          </a:p>
        </p:txBody>
      </p:sp>
      <p:sp>
        <p:nvSpPr>
          <p:cNvPr id="18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ISO9001:2015</a:t>
            </a: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28" y="2870559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6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8. Operación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3933171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8.1 Planificación y control operacional</a:t>
            </a:r>
          </a:p>
        </p:txBody>
      </p:sp>
      <p:sp>
        <p:nvSpPr>
          <p:cNvPr id="46084" name="AutoShape 4" descr="data:image/png;base64,iVBORw0KGgoAAAANSUhEUgAAAfYAAABkCAMAAABD7OJyAAAAe1BMVEX////39/djY2MAAACAgIBISEiIiIhAQEDNzc38/PyMjIxqamrv7+9ERER4eHjz8/OYmJhycnKlpaUtLS0cHBwoKCjp6ena2tozMzPh4eFbW1u0tLTV1dVVVVUiIiK/v78RERE4ODi6urqgoKBNTU2VlZXIyMgXFxcLCwuoKoroAAATRElEQVR4nO2dCXejOs+ADWYzSwCz7yFAkv//Cz/JNG2g4PZ+nXnv3Ak6c+Yk2JYlPZYXSFJCDjnkkBeS9N82YE+Y/29b8NeJojxeFZ4qFec3Fjvy4vI36v7K7i/Kf9b6J6b9SPfIH9izPtQkopqyUi00T9LWniEpNfRS1rgcpV0bnrT16En9MlVZqWM20r6lqqFveWt5VBx5SL+IiiqNysl9x54UsmmBJ9JZI0uka8TQS1uPk6zUUKWNiTnISq2olhUnlVS3epKVXhxpY6Ia0mJ5VK6JIis2SqluZgbS8odkSSYr/gJ7LR80wRfYbVmpJneQyB0skp9gd6TYv3CLlJq0WI69S6R7mi+wfxGVd/lzsf/Mwd+K3ZQ2PrD/ALtbvk/y7On/D/ll2NnnVzP2dY8PWWBnnyt+F/umX0/Y2YYBvwh7EcnX9kjaOovka7s8LaTYC/mI+srBVL62R/JsD6XZ/oVbP1zbo73RJuQr7N73sBt9nJut3sZeFJtmHHltbCaxiVcTPWn1Mc77yIxbLM6hOBZ1+7jHRm2Uw9Xcu0FVLO77ODLbuW5ixomux32e9/AijqEGFOc6KMC6OfQ1mrEZiTZxAs1Ep3HiJbGXm2Y0YtXWA63QqScM7M0bGAj6oa98RAPNCG1NZgPRLGEgqOjHKPdisBW1ogJhIHQP+r2kha4jc+5KdAoV9RwDAG/wtYduz1FBA70W6/YiKl5ijtjrWyzM2UDwELvvW7Tag6tQOUFbRVTEK1CVR+j2CH29xQKKZwOTR1TyMQFjezBr7vRhYBLrEVT1RFQAUQ+anrChX29RAQcjbIah0qMPA8HB6G0bzJqGq61Ng+DucDPnIR0mGvLI42piUHvw+srzwnMwUY23DS/Pg02NIS55mRsUrp5434RnjlVjlesRP9FpoE7Vj+EtMEyDn53GBK1TAFpNHfXb9DQkqnrjJ88JzqFucvU8oP644U07GNTg9DR6kx5NE7UTFS5yjdrBHfVXJ+xV68Fqz7HvdhvyvOfhXRgYjVy9gf7p7PBGt6Eq6MKLFAwUVqOqu307ca+cHeRU5V4PVtsDGihMharNu4Mh703uoNUaT0a4qt2nUIer6CDEgmMs0MBpOIOppgZVdZVHpSMuYliFfgjAiUcNXHVyHR3ErkQA8zcDtaFVSwhgH0z3kwmxvg1oILg9RoMwUDOh6gim2LHDxxz0Azawup+xaXnJR92BWJ1PPAGCMzZhIKiaqMP7tzMI0yfCR5cqCqx2mkq6M3HbK1E1Uo0FnM5yuKpZveLTGs9b3CQpTYk3kEAtKPFvV+IEXU6ye8o8TuyG1K3Lko44dmeylGYkukwhud59QjsSauRyJy6oKnmlk9q0WX/VoKuepLeM6AMZRlLQgrSWpqWmpyg0bTiZGpJRn8G8bJfkSpnbZqENVRmsA/oF1+FLBFVr0tigirnUNysy5bVFCXZlE96CggL1ByOpo6K3SG6jgzF0Jdy27q4wEFS1DKqWBhlKcBBjgRcTeJWh/kHNWrcDB0P7OjvoCa0FdUkPAQhrStLRIOqADp5dJb8QzYFTmc/OFimHakxN80TazoBY3JhPLeIYpGqF22M1NGCK4kc1OmiS4lYIrSWpIerUOtnEaAg6KC5agK3tyAn0A7YkU8GUhGV5kVukMeZY1CKsHuhnyQWrzthhfR08MNptOQlLcjn76e1CyhAGQwZRgVkhPHWRm4J9HlTtWUFr1g/Qa02V9H4hqn2JIKqZ0gfkNJLrLcURVBpVr2TQaXKB83dHXQWi6oSkohCrK2kCroPVmR91pxNsIFh6t0hvE1tnNYTyDFe73vQhrONAJqya+gknJ8TupvHV0YArbkd76MqBsLkuaB01MkQ+BDDnRGuwKnYFF1sIW62YE7FNIJABitwgXK/BwfOb1pTRCxp4uaXgIFSdGhhrGAtVBf0sPV+JroHbVpySewXrNzgIscAtxuThsFIiTgwHhmUB9cBBk9R3YXWoglZXOXeQONxTBnAw7jSIxR0c7NBAfgMFNdM5uNrdfRhskHd2L2KRD7MvBaHXUPPLUUlpAQA0EQs3rlB/dWZpbMEINyBWbZZ3RIew5hALEdagZxlN4wsJH9ibd+wV+i+wd6SERp7AzhF78o49F64CYbsR2DvAXr1j1wD7WWBX37FX9hK7MmOHsSxYLrFP79jD2kik2IMczhEP7GjgjB0NLPpH1TfsMWDPFABk9wJ7RyLAPj5jL5QP7BliRwchFuCK88AOWSyws7NwMN/DDhm4hf0isAsH2yfs5RP2ALEDCzGuzQd2Y0QDGWInQyKw82fszgd27YEdB1PuI7Z+gqOHgtirD+zjE3aR7YrA/p7tK+yY7RmBwTaJqJwvM/b6I9sBe7vAvs52HIHNwGfsz9nuvWf7DbCTKvbdFXZwFVSlEBVjib19xx4h9rx6S+EldhuxW0kWiXE96PVtI9tjke32I9ufsWO2N1abEsDuaKtsTxnEShPY5+kMHJyxO4A9/iZ2DOAH9uy+znY4UX/GXgrsrch27wl7JLCDL4GJ2d6usJsFTd0bAG5EtsPM3TiQ7fVdYHdCMBoDaBqIHexToke2z9hvIqrRhNi7e6rAHFhqVeQj9rYyBCt/jupbto8TnGKApdtewBIYwW+zkT1HhXawCAnshTcJV96yvRHYz506Z/stA8Bwvq9uYlyOIhnAwXli6Ohj5r/P4xKiAtkeZxE4GMJoryGqdECtIpmAJfR6f5vk0UHQOutvxdKE2MfrucBsBwdz6Ap2CQJ7DdneDh/YR3vIwerCb+dshwEAAdBt3ivCwQs6SN+xU8BuMXOAEY7YY3TQzh/ZjmEV2Q7bGJ6Icf02FgR2pxRhPVuNwA4Owt7Dg8RtH5P8lCP28xN2HXY8ZRq7uA0yQpHtPezTwBQ1MwV2zeh0P21hczQBdqWAWME+a3DqWGT7abqMcH4vFLgI9lm963qwiNhdI7JdvwQhgc2Bn8BGMcTNVwqvHM4bwXLEvQ3XWdrXYliWDLZcxLzacBWw3woVulJhc5RiAA3YvES+6+HeBtd2L2sqseXyBHYVZ26liNNxzvbET2DHBBtRT2BvYMcDvXrFCMkAASxrcBCmCzsU2Q5TM2wvOzM9Z3hne3AyMMCEHZMmsMM+ULXRbTNVIIAn+wJdQVRwzzlP8jpsJE91RBC7M1Swve1TvHiC6c50XRMCEFSlYNl34OAFJuHYwrysTLy9xMpqwE01VgUHhwZ3ZzisbJVZOcwm6DZm+60AB22HWLHADhNHZyqpVzuBSBG90K8Yi0oX2d4EhIOqu2su13bFZy4jrkJ8H7ETeAOvFJe5BCcu31dcQuYasHTiA3p4JYoRu+tjPVdcBOxsruvjVcTuMsUnbG4D2Y6qUlQFLyDWUCy6Es1gWIpXbL5axdAB8aEroQCzHa7O+l0fsh3rPWwl6OC7KugL5kA0kAkFLm7pZqtBFTZqhCnwIhUKhCnKXBcqYLZjVMhbVKpWRMUV+kEFYPcV9marAtgZE07NjRC7cPBNAUzybxH0MRiIfXY7FbGAbIdOZ1XQ4np336MCfSH2OSrwD+zjiU/SuSuMCmKfo4Ju+4iduB+2YrY/3Marz5P8s1zO7vNbxP4siP1JcEv3LID9WRD7swD2Z4FsX7zvl6Yg9ifBo8azwMS1MAUcXJiyvJuFsX6WZmnKdWmKsrrXhdifBLF/vCGI/bkYsS9MWT5KXJuyupULW7rF+3xpCl/eskfsz2KsTVlG5XmSf5avsPdL7Odlp78Ve7I0JfiH2JemyLEzb/lIeIVd+Qr7MhlCOfZmhf28jMqfiB12f8/yJ2P/ItsXDwD+SbaTL7Pd+WfZ/iuxr6PyF2Jfzaw/y/YD+7N8gV3797C7X2H/XWs7+RL7F5P8z7C3vwQ7nCWf366xB60Ue7h8IrnGrsqxR0v/19jvyw9Rfcr21e7yH2V7t5zk19nOz1Lsdi7Fri6TYYWdjcuHvGvs7XKbscKe0iWg/+faXp8WzdbYO3sZ6xX2amniGvuwVLbGbq+ULbErxtKDFXb/tHw8v8KeropX2DNt2dcKu2Uso7LCfpmk2PnS7XW2B0tla+z2cjivsPurqKywuyu397CvZI19JWvsK1ljX8ka+0pW2Neywr6Wk/zjCCvsK1ln+7r4LP2Qxhr7StbYV7LGvhL+xWeuPGlU/g3sa4P+XOzrbF/JX4h92erI9s3ivw/7Ul4U++tl+1JeFPuR7S+J/cj2l8R+ZPu/h53LsU8/wy79IDw+eJUV/1bsd6nbPJJ/RU7/Jdhj6fcLC/oT7KvnH2vh8lFht3Lsze6XWlBG6fcqlUgaFYVKk2H9BG4lljwqF7nbw1k6Kk7mL8EeSE1UAunAdSepB2kgna/qQDqur9LQk07+tZdKOl4Zl+Yrk7vtB9LhnE5ScMUkdbsepFw7eVS+if3nIjXykP+x/M+w/6XyHx3NB/aXlO+u7YVs+XUtK5MsREptZdKsUOr91n5tWVYhaV5Y9e7OwYXGdS2xLbVq2QKb1tbu8qygUSzb89ydG/rpZrHiuqL3a7rtWZpKe09nj93tvgUsJZPF7ZvYr1SyM3IdSiV7Wt+GYtkGRDEkB4EBGlN1n42VUzrusbnE2Pp83eN+TSgN93WnI6Xmzm6cGfi7LZczpZs7Tj8Uv0HCNN3aKCXdaDOSepTeNtUXugMjCoqjzWJldDCcikM3lV/PAx4EQMa9hPge9rSRgFECeilUc3fP27VTasvOMtlNUmokVzfdn2rSxkyr1t7hqripe82bPer+2Gc8tvdGpKJRXqjlZuesO/cpcaOy0NrLZwWsonhwZtfI3DoCAbCAuRq9Fp6+Ue4b9ER8LblmZrMxohVOQ+yyppvYUxVzlJ8vruv+KNuL5ibBnqqjS/ht92DvFwqcUfdnC3DyvI89NFNfsoB0OodJbWeqRFG0eHdAFrFBCs/Za+xGakGqZtPzKrmZ4PW9AguMTwrY0J5HRtjFo80GVpge84EUeegTu/8cGF+73TXCUiAejp/Bssmk+CEYN6T3DeVp02Kw7Vsmidt3sCtDaLT72JQMos5b2UFRmST5bMXefmla0jxx9o/99pgp0vNtF4W7Y8L1GpgMPlN79J2cgGy0dX+21k4OZLsGc1ymlp8MsPAX3Rjx1aAcN8gEmjEGTME9idZ/GlXsEhq6wMJSb/x8Z8DtuY5D9Ur18+dBgbCiCsdE3pa7G5PvYGdFUd3kdz38spfc2ChG2uyS8+082MduRe1g3+zdWV5rbE/nko2DHUuWF95Grb4bG1/traq9b01jbpZpOWDXr6RQm0/WpVkWAnZm+Zq3gT1LL+P8+SvX/LwvgXBfBXYlyOlG54rlNoA91UZtAzvLiirhJDPpNLSnvX3LN7d0XH73mU1UdqfNHZx4d5G4JJxLsr3qiFued9EY91ujJtUu90z/nIvv4jvmFCa70xSz8iiOd57G+Kc37Fn5GTuufPPd0dMWdnBaF9jZ6bY5ZC0TnxCxa5CHW/cBGWY7b61pe0t3gZnXv1SMhRvDYpZvYq/uMuxsoPvzsHArvZ12hoV7aki1bf5DxA8A7IhN1SLrnd0xV/WShylXahOlNPeXkIsxTc62glRgh6VXip2F29grgR3WPmNzUFre24PB4bw1KBWYDDL8ivbmXX1WPRbcajedvpvtMuyMQ+z3b1hdcSLQ9w5Z3a2fGupYOzlZV7UU+wSLi6/tLyHG/gkDRyuEZWqld84v+vZsILDbOWa7umH7d7DDHLlzerx6DnF5x8i13cKC2CtaGjp1NgIjsBeVxeA4sef8d7NdtrZbdMvxd7FhY5nuHo+vTqlH1NybpisawvFZ3z1bVx6sY+N+tjve/tMS1kG2M7XfGzOsqxRyyrcfQgnsHSz8Vb71zOQb2NmF7u02LdOBjX4E4yreijtit8rGS2i/kc4M1/bu1uAatuf8d7NdcgArTGpfqmo3Z2pTr9S77FHW/qiEnXw7wPF5d1gVas4duru2M2/30A7iN+dBu+86Dud2bYp3fluucG4pxD8Zxs2TeTGKL5AwJ9pcv6rcJkVCg6rqtuJ2jVQ8nWtDu7l4Kn0pHN5e22HyDXAnPxl0737Gd7FfdMm5nQ/BNE37T2YLPg3Sxbse9ufZggfBRYLO5VOwv1f3ufSRt1tB433lSrXft99xn6F1w6bj/kXs1diFb84lGbdIOmDcNpun/IKTTRBst2aVuEOkXLfjlvEaXQuCate10zcfxfxHnzSR/7Llv1G+i/0/LQf5tbwE9n9J/uDRdmB/STmwv6Qc2F9SDuwvKQf2l5QD+0vKAzv+RvohLyPv2J3tz4wd8lfKB3bpVz8P+bvkY5KXfvXzkL9L3rHL/wTfIX+XHDv5l5QD+0vKgf0l5cD+knJgf0k5sL+kHNhfUg7sLykH9peUA/tLyoH9JeXA/pJyYH9JObC/pBzYX1IO7C8pB/aXlAP7S8qB/SXlwP6ScmB/STmwv6Qc2F9SDuwvKQf2l5QD+0vKgf0l5eNXKKV/1vKQv0u0B/axwT/B9AfLtTMO+UVi5w/swWh65h8tnn7Ir5Lm8WvpTDnkheQP/oXMQw455JBDDjnk/yn/B/G3AO5cIEX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18" name="17 Rectángulo"/>
          <p:cNvSpPr/>
          <p:nvPr/>
        </p:nvSpPr>
        <p:spPr>
          <a:xfrm>
            <a:off x="3223435" y="962515"/>
            <a:ext cx="2784902" cy="10942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Planificar,  implementar y controlar procesos para la provisión de productos y servicios (P/S)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473839" y="2369255"/>
            <a:ext cx="3407043" cy="63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u="sng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Determinación de requisitos de productos y servicios</a:t>
            </a:r>
            <a:endParaRPr lang="es-CO" sz="1600" u="sng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8" name="27 Conector recto"/>
          <p:cNvCxnSpPr>
            <a:stCxn id="18" idx="2"/>
            <a:endCxn id="19" idx="0"/>
          </p:cNvCxnSpPr>
          <p:nvPr/>
        </p:nvCxnSpPr>
        <p:spPr>
          <a:xfrm flipH="1">
            <a:off x="2235987" y="2056803"/>
            <a:ext cx="2379899" cy="312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54 Abrir llave"/>
          <p:cNvSpPr/>
          <p:nvPr/>
        </p:nvSpPr>
        <p:spPr>
          <a:xfrm>
            <a:off x="3934044" y="3028478"/>
            <a:ext cx="128711" cy="60122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sz="1600"/>
          </a:p>
        </p:txBody>
      </p:sp>
      <p:sp>
        <p:nvSpPr>
          <p:cNvPr id="58" name="57 CuadroTexto"/>
          <p:cNvSpPr txBox="1"/>
          <p:nvPr/>
        </p:nvSpPr>
        <p:spPr>
          <a:xfrm>
            <a:off x="3929790" y="3146919"/>
            <a:ext cx="13721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buFont typeface="Wingdings" panose="05000000000000000000" pitchFamily="2" charset="2"/>
              <a:buChar char="§"/>
            </a:pPr>
            <a:r>
              <a:rPr lang="es-CO" sz="1100" dirty="0" smtClean="0"/>
              <a:t>Procesos</a:t>
            </a:r>
          </a:p>
          <a:p>
            <a:pPr marL="85725" indent="-85725">
              <a:buFont typeface="Wingdings" panose="05000000000000000000" pitchFamily="2" charset="2"/>
              <a:buChar char="§"/>
            </a:pPr>
            <a:r>
              <a:rPr lang="es-CO" sz="1100" dirty="0" smtClean="0"/>
              <a:t>Aceptación P/S</a:t>
            </a:r>
          </a:p>
        </p:txBody>
      </p:sp>
      <p:sp>
        <p:nvSpPr>
          <p:cNvPr id="49" name="48 Rectángulo"/>
          <p:cNvSpPr/>
          <p:nvPr/>
        </p:nvSpPr>
        <p:spPr>
          <a:xfrm>
            <a:off x="473839" y="3069843"/>
            <a:ext cx="3407043" cy="5079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Establecimiento de criterios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56" name="55 Rectángulo"/>
          <p:cNvSpPr/>
          <p:nvPr/>
        </p:nvSpPr>
        <p:spPr>
          <a:xfrm>
            <a:off x="473839" y="3629707"/>
            <a:ext cx="3407043" cy="63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Determinación de recursos para lograr la conformidad P/S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61" name="60 Rectángulo"/>
          <p:cNvSpPr/>
          <p:nvPr/>
        </p:nvSpPr>
        <p:spPr>
          <a:xfrm>
            <a:off x="483410" y="4331359"/>
            <a:ext cx="3407043" cy="5079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Implementación de controles de procesos, según criterios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24" name="23 Rectángulo"/>
          <p:cNvSpPr/>
          <p:nvPr/>
        </p:nvSpPr>
        <p:spPr>
          <a:xfrm>
            <a:off x="470710" y="4953659"/>
            <a:ext cx="3407043" cy="7772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Determinación, mantenimiento y conservación de información documentada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25" name="24 Rectángulo"/>
          <p:cNvSpPr/>
          <p:nvPr/>
        </p:nvSpPr>
        <p:spPr>
          <a:xfrm>
            <a:off x="5088182" y="2369255"/>
            <a:ext cx="3524295" cy="63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Salida de planificación adecuada a la organización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cxnSp>
        <p:nvCxnSpPr>
          <p:cNvPr id="27" name="26 Conector recto"/>
          <p:cNvCxnSpPr>
            <a:stCxn id="18" idx="2"/>
            <a:endCxn id="25" idx="0"/>
          </p:cNvCxnSpPr>
          <p:nvPr/>
        </p:nvCxnSpPr>
        <p:spPr>
          <a:xfrm>
            <a:off x="4615886" y="2056803"/>
            <a:ext cx="2234444" cy="312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29 Rectángulo"/>
          <p:cNvSpPr/>
          <p:nvPr/>
        </p:nvSpPr>
        <p:spPr>
          <a:xfrm>
            <a:off x="5088182" y="3122732"/>
            <a:ext cx="3524295" cy="63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Controlar cambios planificados y mitigar efectos de cambios no previstos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5088182" y="3935551"/>
            <a:ext cx="3524295" cy="63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Control sobre procesos contratados externamente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20" name="54 Abrir llave"/>
          <p:cNvSpPr/>
          <p:nvPr/>
        </p:nvSpPr>
        <p:spPr>
          <a:xfrm>
            <a:off x="3938298" y="5052208"/>
            <a:ext cx="194568" cy="60122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sz="1600"/>
          </a:p>
        </p:txBody>
      </p:sp>
      <p:sp>
        <p:nvSpPr>
          <p:cNvPr id="22" name="57 CuadroTexto"/>
          <p:cNvSpPr txBox="1"/>
          <p:nvPr/>
        </p:nvSpPr>
        <p:spPr>
          <a:xfrm>
            <a:off x="3965943" y="5170649"/>
            <a:ext cx="20742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buFont typeface="Wingdings" panose="05000000000000000000" pitchFamily="2" charset="2"/>
              <a:buChar char="§"/>
            </a:pPr>
            <a:r>
              <a:rPr lang="es-CO" sz="1100" dirty="0" smtClean="0"/>
              <a:t>Procesos según lo planificado</a:t>
            </a:r>
          </a:p>
          <a:p>
            <a:pPr marL="85725" indent="-85725">
              <a:buFont typeface="Wingdings" panose="05000000000000000000" pitchFamily="2" charset="2"/>
              <a:buChar char="§"/>
            </a:pPr>
            <a:r>
              <a:rPr lang="es-CO" sz="1100" dirty="0" smtClean="0"/>
              <a:t>Conformidad de P/S</a:t>
            </a:r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882808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25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 animBg="1"/>
      <p:bldP spid="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Elipse"/>
          <p:cNvSpPr/>
          <p:nvPr/>
        </p:nvSpPr>
        <p:spPr>
          <a:xfrm>
            <a:off x="-11928" y="5237702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10. Mejora</a:t>
            </a:r>
            <a:endParaRPr lang="es-CO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14 Elipse"/>
          <p:cNvSpPr/>
          <p:nvPr/>
        </p:nvSpPr>
        <p:spPr>
          <a:xfrm>
            <a:off x="353316" y="4511392"/>
            <a:ext cx="287717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9. Evaluación del desempeño</a:t>
            </a:r>
            <a:endParaRPr lang="es-CO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638200" y="3795388"/>
            <a:ext cx="2592288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1"/>
                </a:solidFill>
              </a:rPr>
              <a:t>8.  Operación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131323" y="3071976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7. Apoyo</a:t>
            </a:r>
          </a:p>
        </p:txBody>
      </p:sp>
      <p:sp>
        <p:nvSpPr>
          <p:cNvPr id="11" name="10 Elipse"/>
          <p:cNvSpPr/>
          <p:nvPr/>
        </p:nvSpPr>
        <p:spPr>
          <a:xfrm>
            <a:off x="887065" y="2376948"/>
            <a:ext cx="2770535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6. Planificación</a:t>
            </a:r>
          </a:p>
        </p:txBody>
      </p:sp>
      <p:sp>
        <p:nvSpPr>
          <p:cNvPr id="6" name="5 Elipse"/>
          <p:cNvSpPr/>
          <p:nvPr/>
        </p:nvSpPr>
        <p:spPr>
          <a:xfrm>
            <a:off x="137787" y="924328"/>
            <a:ext cx="2634013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4. Contexto de la Organización</a:t>
            </a:r>
            <a:endParaRPr lang="es-CO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713356" y="1656934"/>
            <a:ext cx="251713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5. Liderazgo</a:t>
            </a: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19 Luna"/>
          <p:cNvSpPr/>
          <p:nvPr/>
        </p:nvSpPr>
        <p:spPr>
          <a:xfrm rot="10800000">
            <a:off x="-183911" y="924328"/>
            <a:ext cx="1315233" cy="4608512"/>
          </a:xfrm>
          <a:prstGeom prst="moon">
            <a:avLst>
              <a:gd name="adj" fmla="val 8750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754450"/>
            <a:ext cx="4099943" cy="4633564"/>
          </a:xfrm>
          <a:prstGeom prst="borderCallout1">
            <a:avLst>
              <a:gd name="adj1" fmla="val 24042"/>
              <a:gd name="adj2" fmla="val -4830"/>
              <a:gd name="adj3" fmla="val 68161"/>
              <a:gd name="adj4" fmla="val -32572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>
                <a:solidFill>
                  <a:schemeClr val="bg2">
                    <a:lumMod val="25000"/>
                  </a:schemeClr>
                </a:solidFill>
              </a:rPr>
              <a:t>8.1 Planificación y control operacional</a:t>
            </a:r>
          </a:p>
          <a:p>
            <a:pPr marL="363538" indent="-363538"/>
            <a:r>
              <a:rPr lang="es-CO" sz="2000" b="1" u="sng" dirty="0" smtClean="0">
                <a:solidFill>
                  <a:schemeClr val="bg2">
                    <a:lumMod val="25000"/>
                  </a:schemeClr>
                </a:solidFill>
              </a:rPr>
              <a:t>8.2 Requisitos para las productos y servicios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8.3 Diseño y desarrollo de los productos y servicios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8.4 Control de los procesos, productos y servicios suministrados externamente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8.5 Producción y prestación del servicio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8.6 Liberación de los productos y servicios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8.7 Control de las salidas no conformes</a:t>
            </a: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28" y="2849119"/>
            <a:ext cx="615962" cy="580764"/>
          </a:xfrm>
          <a:prstGeom prst="rect">
            <a:avLst/>
          </a:prstGeom>
        </p:spPr>
      </p:pic>
      <p:sp>
        <p:nvSpPr>
          <p:cNvPr id="19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ISO9001:2015</a:t>
            </a:r>
          </a:p>
        </p:txBody>
      </p:sp>
    </p:spTree>
    <p:extLst>
      <p:ext uri="{BB962C8B-B14F-4D97-AF65-F5344CB8AC3E}">
        <p14:creationId xmlns:p14="http://schemas.microsoft.com/office/powerpoint/2010/main" val="371475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9 Pentágono"/>
          <p:cNvSpPr/>
          <p:nvPr/>
        </p:nvSpPr>
        <p:spPr>
          <a:xfrm>
            <a:off x="764649" y="1337333"/>
            <a:ext cx="1922651" cy="109428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8.2.1 Comunicación con el cliente</a:t>
            </a:r>
          </a:p>
        </p:txBody>
      </p:sp>
      <p:sp>
        <p:nvSpPr>
          <p:cNvPr id="33" name="32 Rectángulo redondeado"/>
          <p:cNvSpPr/>
          <p:nvPr/>
        </p:nvSpPr>
        <p:spPr>
          <a:xfrm>
            <a:off x="759407" y="2873161"/>
            <a:ext cx="5885051" cy="2387600"/>
          </a:xfrm>
          <a:prstGeom prst="roundRect">
            <a:avLst/>
          </a:prstGeom>
          <a:solidFill>
            <a:schemeClr val="accent4">
              <a:lumMod val="50000"/>
              <a:alpha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8. Operación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3933171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8.2 Requisitos para los productos y servicios (P/S)</a:t>
            </a:r>
          </a:p>
        </p:txBody>
      </p:sp>
      <p:sp>
        <p:nvSpPr>
          <p:cNvPr id="46084" name="AutoShape 4" descr="data:image/png;base64,iVBORw0KGgoAAAANSUhEUgAAAfYAAABkCAMAAABD7OJyAAAAe1BMVEX////39/djY2MAAACAgIBISEiIiIhAQEDNzc38/PyMjIxqamrv7+9ERER4eHjz8/OYmJhycnKlpaUtLS0cHBwoKCjp6ena2tozMzPh4eFbW1u0tLTV1dVVVVUiIiK/v78RERE4ODi6urqgoKBNTU2VlZXIyMgXFxcLCwuoKoroAAATRElEQVR4nO2dCXejOs+ADWYzSwCz7yFAkv//Cz/JNG2g4PZ+nXnv3Ak6c+Yk2JYlPZYXSFJCDjnkkBeS9N82YE+Y/29b8NeJojxeFZ4qFec3Fjvy4vI36v7K7i/Kf9b6J6b9SPfIH9izPtQkopqyUi00T9LWniEpNfRS1rgcpV0bnrT16En9MlVZqWM20r6lqqFveWt5VBx5SL+IiiqNysl9x54UsmmBJ9JZI0uka8TQS1uPk6zUUKWNiTnISq2olhUnlVS3epKVXhxpY6Ia0mJ5VK6JIis2SqluZgbS8odkSSYr/gJ7LR80wRfYbVmpJneQyB0skp9gd6TYv3CLlJq0WI69S6R7mi+wfxGVd/lzsf/Mwd+K3ZQ2PrD/ALtbvk/y7On/D/ll2NnnVzP2dY8PWWBnnyt+F/umX0/Y2YYBvwh7EcnX9kjaOovka7s8LaTYC/mI+srBVL62R/JsD6XZ/oVbP1zbo73RJuQr7N73sBt9nJut3sZeFJtmHHltbCaxiVcTPWn1Mc77yIxbLM6hOBZ1+7jHRm2Uw9Xcu0FVLO77ODLbuW5ixomux32e9/AijqEGFOc6KMC6OfQ1mrEZiTZxAs1Ep3HiJbGXm2Y0YtXWA63QqScM7M0bGAj6oa98RAPNCG1NZgPRLGEgqOjHKPdisBW1ogJhIHQP+r2kha4jc+5KdAoV9RwDAG/wtYduz1FBA70W6/YiKl5ijtjrWyzM2UDwELvvW7Tag6tQOUFbRVTEK1CVR+j2CH29xQKKZwOTR1TyMQFjezBr7vRhYBLrEVT1RFQAUQ+anrChX29RAQcjbIah0qMPA8HB6G0bzJqGq61Ng+DucDPnIR0mGvLI42piUHvw+srzwnMwUY23DS/Pg02NIS55mRsUrp5434RnjlVjlesRP9FpoE7Vj+EtMEyDn53GBK1TAFpNHfXb9DQkqnrjJ88JzqFucvU8oP644U07GNTg9DR6kx5NE7UTFS5yjdrBHfVXJ+xV68Fqz7HvdhvyvOfhXRgYjVy9gf7p7PBGt6Eq6MKLFAwUVqOqu307ca+cHeRU5V4PVtsDGihMharNu4Mh703uoNUaT0a4qt2nUIer6CDEgmMs0MBpOIOppgZVdZVHpSMuYliFfgjAiUcNXHVyHR3ErkQA8zcDtaFVSwhgH0z3kwmxvg1oILg9RoMwUDOh6gim2LHDxxz0Azawup+xaXnJR92BWJ1PPAGCMzZhIKiaqMP7tzMI0yfCR5cqCqx2mkq6M3HbK1E1Uo0FnM5yuKpZveLTGs9b3CQpTYk3kEAtKPFvV+IEXU6ye8o8TuyG1K3Lko44dmeylGYkukwhud59QjsSauRyJy6oKnmlk9q0WX/VoKuepLeM6AMZRlLQgrSWpqWmpyg0bTiZGpJRn8G8bJfkSpnbZqENVRmsA/oF1+FLBFVr0tigirnUNysy5bVFCXZlE96CggL1ByOpo6K3SG6jgzF0Jdy27q4wEFS1DKqWBhlKcBBjgRcTeJWh/kHNWrcDB0P7OjvoCa0FdUkPAQhrStLRIOqADp5dJb8QzYFTmc/OFimHakxN80TazoBY3JhPLeIYpGqF22M1NGCK4kc1OmiS4lYIrSWpIerUOtnEaAg6KC5agK3tyAn0A7YkU8GUhGV5kVukMeZY1CKsHuhnyQWrzthhfR08MNptOQlLcjn76e1CyhAGQwZRgVkhPHWRm4J9HlTtWUFr1g/Qa02V9H4hqn2JIKqZ0gfkNJLrLcURVBpVr2TQaXKB83dHXQWi6oSkohCrK2kCroPVmR91pxNsIFh6t0hvE1tnNYTyDFe73vQhrONAJqya+gknJ8TupvHV0YArbkd76MqBsLkuaB01MkQ+BDDnRGuwKnYFF1sIW62YE7FNIJABitwgXK/BwfOb1pTRCxp4uaXgIFSdGhhrGAtVBf0sPV+JroHbVpySewXrNzgIscAtxuThsFIiTgwHhmUB9cBBk9R3YXWoglZXOXeQONxTBnAw7jSIxR0c7NBAfgMFNdM5uNrdfRhskHd2L2KRD7MvBaHXUPPLUUlpAQA0EQs3rlB/dWZpbMEINyBWbZZ3RIew5hALEdagZxlN4wsJH9ibd+wV+i+wd6SERp7AzhF78o49F64CYbsR2DvAXr1j1wD7WWBX37FX9hK7MmOHsSxYLrFP79jD2kik2IMczhEP7GjgjB0NLPpH1TfsMWDPFABk9wJ7RyLAPj5jL5QP7BliRwchFuCK88AOWSyws7NwMN/DDhm4hf0isAsH2yfs5RP2ALEDCzGuzQd2Y0QDGWInQyKw82fszgd27YEdB1PuI7Z+gqOHgtirD+zjE3aR7YrA/p7tK+yY7RmBwTaJqJwvM/b6I9sBe7vAvs52HIHNwGfsz9nuvWf7DbCTKvbdFXZwFVSlEBVjib19xx4h9rx6S+EldhuxW0kWiXE96PVtI9tjke32I9ufsWO2N1abEsDuaKtsTxnEShPY5+kMHJyxO4A9/iZ2DOAH9uy+znY4UX/GXgrsrch27wl7JLCDL4GJ2d6usJsFTd0bAG5EtsPM3TiQ7fVdYHdCMBoDaBqIHexToke2z9hvIqrRhNi7e6rAHFhqVeQj9rYyBCt/jupbto8TnGKApdtewBIYwW+zkT1HhXawCAnshTcJV96yvRHYz506Z/stA8Bwvq9uYlyOIhnAwXli6Ohj5r/P4xKiAtkeZxE4GMJoryGqdECtIpmAJfR6f5vk0UHQOutvxdKE2MfrucBsBwdz6Ap2CQJ7DdneDh/YR3vIwerCb+dshwEAAdBt3ivCwQs6SN+xU8BuMXOAEY7YY3TQzh/ZjmEV2Q7bGJ6Icf02FgR2pxRhPVuNwA4Owt7Dg8RtH5P8lCP28xN2HXY8ZRq7uA0yQpHtPezTwBQ1MwV2zeh0P21hczQBdqWAWME+a3DqWGT7abqMcH4vFLgI9lm963qwiNhdI7JdvwQhgc2Bn8BGMcTNVwqvHM4bwXLEvQ3XWdrXYliWDLZcxLzacBWw3woVulJhc5RiAA3YvES+6+HeBtd2L2sqseXyBHYVZ26liNNxzvbET2DHBBtRT2BvYMcDvXrFCMkAASxrcBCmCzsU2Q5TM2wvOzM9Z3hne3AyMMCEHZMmsMM+ULXRbTNVIIAn+wJdQVRwzzlP8jpsJE91RBC7M1Swve1TvHiC6c50XRMCEFSlYNl34OAFJuHYwrysTLy9xMpqwE01VgUHhwZ3ZzisbJVZOcwm6DZm+60AB22HWLHADhNHZyqpVzuBSBG90K8Yi0oX2d4EhIOqu2su13bFZy4jrkJ8H7ETeAOvFJe5BCcu31dcQuYasHTiA3p4JYoRu+tjPVdcBOxsruvjVcTuMsUnbG4D2Y6qUlQFLyDWUCy6Es1gWIpXbL5axdAB8aEroQCzHa7O+l0fsh3rPWwl6OC7KugL5kA0kAkFLm7pZqtBFTZqhCnwIhUKhCnKXBcqYLZjVMhbVKpWRMUV+kEFYPcV9marAtgZE07NjRC7cPBNAUzybxH0MRiIfXY7FbGAbIdOZ1XQ4np336MCfSH2OSrwD+zjiU/SuSuMCmKfo4Ju+4iduB+2YrY/3Marz5P8s1zO7vNbxP4siP1JcEv3LID9WRD7swD2Z4FsX7zvl6Yg9ifBo8azwMS1MAUcXJiyvJuFsX6WZmnKdWmKsrrXhdifBLF/vCGI/bkYsS9MWT5KXJuyupULW7rF+3xpCl/eskfsz2KsTVlG5XmSf5avsPdL7Odlp78Ve7I0JfiH2JemyLEzb/lIeIVd+Qr7MhlCOfZmhf28jMqfiB12f8/yJ2P/ItsXDwD+SbaTL7Pd+WfZ/iuxr6PyF2Jfzaw/y/YD+7N8gV3797C7X2H/XWs7+RL7F5P8z7C3vwQ7nCWf366xB60Ue7h8IrnGrsqxR0v/19jvyw9Rfcr21e7yH2V7t5zk19nOz1Lsdi7Fri6TYYWdjcuHvGvs7XKbscKe0iWg/+faXp8WzdbYO3sZ6xX2amniGvuwVLbGbq+ULbErxtKDFXb/tHw8v8KeropX2DNt2dcKu2Uso7LCfpmk2PnS7XW2B0tla+z2cjivsPurqKywuyu397CvZI19JWvsK1ljX8ka+0pW2Neywr6Wk/zjCCvsK1ln+7r4LP2Qxhr7StbYV7LGvhL+xWeuPGlU/g3sa4P+XOzrbF/JX4h92erI9s3ivw/7Ul4U++tl+1JeFPuR7S+J/cj2l8R+ZPu/h53LsU8/wy79IDw+eJUV/1bsd6nbPJJ/RU7/Jdhj6fcLC/oT7KvnH2vh8lFht3Lsze6XWlBG6fcqlUgaFYVKk2H9BG4lljwqF7nbw1k6Kk7mL8EeSE1UAunAdSepB2kgna/qQDqur9LQk07+tZdKOl4Zl+Yrk7vtB9LhnE5ScMUkdbsepFw7eVS+if3nIjXykP+x/M+w/6XyHx3NB/aXlO+u7YVs+XUtK5MsREptZdKsUOr91n5tWVYhaV5Y9e7OwYXGdS2xLbVq2QKb1tbu8qygUSzb89ydG/rpZrHiuqL3a7rtWZpKe09nj93tvgUsJZPF7ZvYr1SyM3IdSiV7Wt+GYtkGRDEkB4EBGlN1n42VUzrusbnE2Pp83eN+TSgN93WnI6Xmzm6cGfi7LZczpZs7Tj8Uv0HCNN3aKCXdaDOSepTeNtUXugMjCoqjzWJldDCcikM3lV/PAx4EQMa9hPge9rSRgFECeilUc3fP27VTasvOMtlNUmokVzfdn2rSxkyr1t7hqripe82bPer+2Gc8tvdGpKJRXqjlZuesO/cpcaOy0NrLZwWsonhwZtfI3DoCAbCAuRq9Fp6+Ue4b9ER8LblmZrMxohVOQ+yyppvYUxVzlJ8vruv+KNuL5ibBnqqjS/ht92DvFwqcUfdnC3DyvI89NFNfsoB0OodJbWeqRFG0eHdAFrFBCs/Za+xGakGqZtPzKrmZ4PW9AguMTwrY0J5HRtjFo80GVpge84EUeegTu/8cGF+73TXCUiAejp/Bssmk+CEYN6T3DeVp02Kw7Vsmidt3sCtDaLT72JQMos5b2UFRmST5bMXefmla0jxx9o/99pgp0vNtF4W7Y8L1GpgMPlN79J2cgGy0dX+21k4OZLsGc1ymlp8MsPAX3Rjx1aAcN8gEmjEGTME9idZ/GlXsEhq6wMJSb/x8Z8DtuY5D9Ur18+dBgbCiCsdE3pa7G5PvYGdFUd3kdz38spfc2ChG2uyS8+082MduRe1g3+zdWV5rbE/nko2DHUuWF95Grb4bG1/traq9b01jbpZpOWDXr6RQm0/WpVkWAnZm+Zq3gT1LL+P8+SvX/LwvgXBfBXYlyOlG54rlNoA91UZtAzvLiirhJDPpNLSnvX3LN7d0XH73mU1UdqfNHZx4d5G4JJxLsr3qiFued9EY91ujJtUu90z/nIvv4jvmFCa70xSz8iiOd57G+Kc37Fn5GTuufPPd0dMWdnBaF9jZ6bY5ZC0TnxCxa5CHW/cBGWY7b61pe0t3gZnXv1SMhRvDYpZvYq/uMuxsoPvzsHArvZ12hoV7aki1bf5DxA8A7IhN1SLrnd0xV/WShylXahOlNPeXkIsxTc62glRgh6VXip2F29grgR3WPmNzUFre24PB4bw1KBWYDDL8ivbmXX1WPRbcajedvpvtMuyMQ+z3b1hdcSLQ9w5Z3a2fGupYOzlZV7UU+wSLi6/tLyHG/gkDRyuEZWqld84v+vZsILDbOWa7umH7d7DDHLlzerx6DnF5x8i13cKC2CtaGjp1NgIjsBeVxeA4sef8d7NdtrZbdMvxd7FhY5nuHo+vTqlH1NybpisawvFZ3z1bVx6sY+N+tjve/tMS1kG2M7XfGzOsqxRyyrcfQgnsHSz8Vb71zOQb2NmF7u02LdOBjX4E4yreijtit8rGS2i/kc4M1/bu1uAatuf8d7NdcgArTGpfqmo3Z2pTr9S77FHW/qiEnXw7wPF5d1gVas4duru2M2/30A7iN+dBu+86Dud2bYp3fluucG4pxD8Zxs2TeTGKL5AwJ9pcv6rcJkVCg6rqtuJ2jVQ8nWtDu7l4Kn0pHN5e22HyDXAnPxl0737Gd7FfdMm5nQ/BNE37T2YLPg3Sxbse9ufZggfBRYLO5VOwv1f3ufSRt1tB433lSrXft99xn6F1w6bj/kXs1diFb84lGbdIOmDcNpun/IKTTRBst2aVuEOkXLfjlvEaXQuCate10zcfxfxHnzSR/7Llv1G+i/0/LQf5tbwE9n9J/uDRdmB/STmwv6Qc2F9SDuwvKQf2l5QD+0vKAzv+RvohLyPv2J3tz4wd8lfKB3bpVz8P+bvkY5KXfvXzkL9L3rHL/wTfIX+XHDv5l5QD+0vKgf0l5cD+knJgf0k5sL+kHNhfUg7sLykH9peUA/tLyoH9JeXA/pJyYH9JObC/pBzYX1IO7C8pB/aXlAP7S8qB/SXlwP6ScmB/STmwv6Qc2F9SDuwvKQf2l5QD+0vKgf0l5eNXKKV/1vKQv0u0B/axwT/B9AfLtTMO+UVi5w/swWh65h8tnn7Ir5Lm8WvpTDnkheQP/oXMQw455JBDDjnk/yn/B/G3AO5cIEX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18" name="17 Pentágono"/>
          <p:cNvSpPr/>
          <p:nvPr/>
        </p:nvSpPr>
        <p:spPr>
          <a:xfrm>
            <a:off x="638201" y="1337333"/>
            <a:ext cx="2043858" cy="1094288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/>
              <a:t>8.2.1 Comunicación con el cliente</a:t>
            </a:r>
          </a:p>
        </p:txBody>
      </p:sp>
      <p:sp>
        <p:nvSpPr>
          <p:cNvPr id="20" name="19 Pentágono"/>
          <p:cNvSpPr/>
          <p:nvPr/>
        </p:nvSpPr>
        <p:spPr>
          <a:xfrm>
            <a:off x="2656658" y="1337333"/>
            <a:ext cx="1922651" cy="109428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8.2.2 Determinación de requisitos de P/S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1439900" y="5500588"/>
            <a:ext cx="2663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P/S: Productos y Servicios</a:t>
            </a:r>
            <a:endParaRPr lang="es-CO" sz="1400" dirty="0"/>
          </a:p>
        </p:txBody>
      </p:sp>
      <p:sp>
        <p:nvSpPr>
          <p:cNvPr id="26" name="25 Pentágono"/>
          <p:cNvSpPr/>
          <p:nvPr/>
        </p:nvSpPr>
        <p:spPr>
          <a:xfrm>
            <a:off x="4566609" y="1337333"/>
            <a:ext cx="1922651" cy="109428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8.2.3 Revisión de requisitos de P/S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9" name="28 Pentágono"/>
          <p:cNvSpPr/>
          <p:nvPr/>
        </p:nvSpPr>
        <p:spPr>
          <a:xfrm>
            <a:off x="6400360" y="1337333"/>
            <a:ext cx="1922651" cy="109428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8.2.4 Cambios en requisitos de P/S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1035858" y="2873161"/>
            <a:ext cx="536450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Información relativa a P/S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Tratar consultas, contratos, pedidos, cambios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Información de retroalimentación (incluye quejas)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Controlar la propiedad del cliente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Requisitos para acciones de contingencia</a:t>
            </a:r>
            <a:endParaRPr lang="es-CO" dirty="0"/>
          </a:p>
        </p:txBody>
      </p:sp>
      <p:sp>
        <p:nvSpPr>
          <p:cNvPr id="34" name="33 Flecha abajo"/>
          <p:cNvSpPr/>
          <p:nvPr/>
        </p:nvSpPr>
        <p:spPr>
          <a:xfrm>
            <a:off x="1035858" y="2593761"/>
            <a:ext cx="942060" cy="16214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5" y="882808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0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8" grpId="0" animBg="1"/>
      <p:bldP spid="32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260648"/>
            <a:ext cx="8820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AGENDA</a:t>
            </a:r>
            <a:endParaRPr kumimoji="0" lang="es-MX" sz="32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 flipH="1">
            <a:off x="3326597" y="1581859"/>
            <a:ext cx="54938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C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No conformidad y salida no conforme</a:t>
            </a:r>
            <a:endParaRPr lang="es-CO" altLang="es-CO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 flipH="1">
            <a:off x="3779615" y="3016312"/>
            <a:ext cx="5141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R="0" indent="0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O" altLang="es-CO" dirty="0">
                <a:solidFill>
                  <a:prstClr val="white">
                    <a:lumMod val="85000"/>
                  </a:prstClr>
                </a:solidFill>
                <a:latin typeface="+mn-lt"/>
              </a:rPr>
              <a:t>Marco normativo para el mejoramiento</a:t>
            </a: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 flipH="1">
            <a:off x="3729200" y="4352282"/>
            <a:ext cx="5004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s-CO" altLang="es-CO" dirty="0" smtClean="0">
                <a:solidFill>
                  <a:prstClr val="white">
                    <a:lumMod val="85000"/>
                  </a:prstClr>
                </a:solidFill>
                <a:latin typeface="+mn-lt"/>
              </a:rPr>
              <a:t>Enfoque y orientaciones</a:t>
            </a:r>
            <a:endParaRPr lang="es-CO" altLang="es-CO" dirty="0">
              <a:solidFill>
                <a:prstClr val="white">
                  <a:lumMod val="85000"/>
                </a:prstClr>
              </a:solidFill>
              <a:latin typeface="+mn-lt"/>
            </a:endParaRPr>
          </a:p>
        </p:txBody>
      </p:sp>
      <p:sp>
        <p:nvSpPr>
          <p:cNvPr id="10" name="Oval 15"/>
          <p:cNvSpPr/>
          <p:nvPr/>
        </p:nvSpPr>
        <p:spPr>
          <a:xfrm>
            <a:off x="2899815" y="1739784"/>
            <a:ext cx="311727" cy="311727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s-CO" sz="2400" dirty="0">
              <a:solidFill>
                <a:prstClr val="black"/>
              </a:solidFill>
            </a:endParaRPr>
          </a:p>
        </p:txBody>
      </p:sp>
      <p:sp>
        <p:nvSpPr>
          <p:cNvPr id="11" name="Oval 16"/>
          <p:cNvSpPr/>
          <p:nvPr/>
        </p:nvSpPr>
        <p:spPr>
          <a:xfrm>
            <a:off x="3417473" y="3108515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2" name="Oval 17"/>
          <p:cNvSpPr/>
          <p:nvPr/>
        </p:nvSpPr>
        <p:spPr>
          <a:xfrm>
            <a:off x="3264528" y="4427250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9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5677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8. Operación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3933171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8.2 Requisitos para los productos y servicios (P/S)</a:t>
            </a:r>
          </a:p>
        </p:txBody>
      </p:sp>
      <p:sp>
        <p:nvSpPr>
          <p:cNvPr id="46084" name="AutoShape 4" descr="data:image/png;base64,iVBORw0KGgoAAAANSUhEUgAAAfYAAABkCAMAAABD7OJyAAAAe1BMVEX////39/djY2MAAACAgIBISEiIiIhAQEDNzc38/PyMjIxqamrv7+9ERER4eHjz8/OYmJhycnKlpaUtLS0cHBwoKCjp6ena2tozMzPh4eFbW1u0tLTV1dVVVVUiIiK/v78RERE4ODi6urqgoKBNTU2VlZXIyMgXFxcLCwuoKoroAAATRElEQVR4nO2dCXejOs+ADWYzSwCz7yFAkv//Cz/JNG2g4PZ+nXnv3Ak6c+Yk2JYlPZYXSFJCDjnkkBeS9N82YE+Y/29b8NeJojxeFZ4qFec3Fjvy4vI36v7K7i/Kf9b6J6b9SPfIH9izPtQkopqyUi00T9LWniEpNfRS1rgcpV0bnrT16En9MlVZqWM20r6lqqFveWt5VBx5SL+IiiqNysl9x54UsmmBJ9JZI0uka8TQS1uPk6zUUKWNiTnISq2olhUnlVS3epKVXhxpY6Ia0mJ5VK6JIis2SqluZgbS8odkSSYr/gJ7LR80wRfYbVmpJneQyB0skp9gd6TYv3CLlJq0WI69S6R7mi+wfxGVd/lzsf/Mwd+K3ZQ2PrD/ALtbvk/y7On/D/ll2NnnVzP2dY8PWWBnnyt+F/umX0/Y2YYBvwh7EcnX9kjaOovka7s8LaTYC/mI+srBVL62R/JsD6XZ/oVbP1zbo73RJuQr7N73sBt9nJut3sZeFJtmHHltbCaxiVcTPWn1Mc77yIxbLM6hOBZ1+7jHRm2Uw9Xcu0FVLO77ODLbuW5ixomux32e9/AijqEGFOc6KMC6OfQ1mrEZiTZxAs1Ep3HiJbGXm2Y0YtXWA63QqScM7M0bGAj6oa98RAPNCG1NZgPRLGEgqOjHKPdisBW1ogJhIHQP+r2kha4jc+5KdAoV9RwDAG/wtYduz1FBA70W6/YiKl5ijtjrWyzM2UDwELvvW7Tag6tQOUFbRVTEK1CVR+j2CH29xQKKZwOTR1TyMQFjezBr7vRhYBLrEVT1RFQAUQ+anrChX29RAQcjbIah0qMPA8HB6G0bzJqGq61Ng+DucDPnIR0mGvLI42piUHvw+srzwnMwUY23DS/Pg02NIS55mRsUrp5434RnjlVjlesRP9FpoE7Vj+EtMEyDn53GBK1TAFpNHfXb9DQkqnrjJ88JzqFucvU8oP644U07GNTg9DR6kx5NE7UTFS5yjdrBHfVXJ+xV68Fqz7HvdhvyvOfhXRgYjVy9gf7p7PBGt6Eq6MKLFAwUVqOqu307ca+cHeRU5V4PVtsDGihMharNu4Mh703uoNUaT0a4qt2nUIer6CDEgmMs0MBpOIOppgZVdZVHpSMuYliFfgjAiUcNXHVyHR3ErkQA8zcDtaFVSwhgH0z3kwmxvg1oILg9RoMwUDOh6gim2LHDxxz0Azawup+xaXnJR92BWJ1PPAGCMzZhIKiaqMP7tzMI0yfCR5cqCqx2mkq6M3HbK1E1Uo0FnM5yuKpZveLTGs9b3CQpTYk3kEAtKPFvV+IEXU6ye8o8TuyG1K3Lko44dmeylGYkukwhud59QjsSauRyJy6oKnmlk9q0WX/VoKuepLeM6AMZRlLQgrSWpqWmpyg0bTiZGpJRn8G8bJfkSpnbZqENVRmsA/oF1+FLBFVr0tigirnUNysy5bVFCXZlE96CggL1ByOpo6K3SG6jgzF0Jdy27q4wEFS1DKqWBhlKcBBjgRcTeJWh/kHNWrcDB0P7OjvoCa0FdUkPAQhrStLRIOqADp5dJb8QzYFTmc/OFimHakxN80TazoBY3JhPLeIYpGqF22M1NGCK4kc1OmiS4lYIrSWpIerUOtnEaAg6KC5agK3tyAn0A7YkU8GUhGV5kVukMeZY1CKsHuhnyQWrzthhfR08MNptOQlLcjn76e1CyhAGQwZRgVkhPHWRm4J9HlTtWUFr1g/Qa02V9H4hqn2JIKqZ0gfkNJLrLcURVBpVr2TQaXKB83dHXQWi6oSkohCrK2kCroPVmR91pxNsIFh6t0hvE1tnNYTyDFe73vQhrONAJqya+gknJ8TupvHV0YArbkd76MqBsLkuaB01MkQ+BDDnRGuwKnYFF1sIW62YE7FNIJABitwgXK/BwfOb1pTRCxp4uaXgIFSdGhhrGAtVBf0sPV+JroHbVpySewXrNzgIscAtxuThsFIiTgwHhmUB9cBBk9R3YXWoglZXOXeQONxTBnAw7jSIxR0c7NBAfgMFNdM5uNrdfRhskHd2L2KRD7MvBaHXUPPLUUlpAQA0EQs3rlB/dWZpbMEINyBWbZZ3RIew5hALEdagZxlN4wsJH9ibd+wV+i+wd6SERp7AzhF78o49F64CYbsR2DvAXr1j1wD7WWBX37FX9hK7MmOHsSxYLrFP79jD2kik2IMczhEP7GjgjB0NLPpH1TfsMWDPFABk9wJ7RyLAPj5jL5QP7BliRwchFuCK88AOWSyws7NwMN/DDhm4hf0isAsH2yfs5RP2ALEDCzGuzQd2Y0QDGWInQyKw82fszgd27YEdB1PuI7Z+gqOHgtirD+zjE3aR7YrA/p7tK+yY7RmBwTaJqJwvM/b6I9sBe7vAvs52HIHNwGfsz9nuvWf7DbCTKvbdFXZwFVSlEBVjib19xx4h9rx6S+EldhuxW0kWiXE96PVtI9tjke32I9ufsWO2N1abEsDuaKtsTxnEShPY5+kMHJyxO4A9/iZ2DOAH9uy+znY4UX/GXgrsrch27wl7JLCDL4GJ2d6usJsFTd0bAG5EtsPM3TiQ7fVdYHdCMBoDaBqIHexToke2z9hvIqrRhNi7e6rAHFhqVeQj9rYyBCt/jupbto8TnGKApdtewBIYwW+zkT1HhXawCAnshTcJV96yvRHYz506Z/stA8Bwvq9uYlyOIhnAwXli6Ohj5r/P4xKiAtkeZxE4GMJoryGqdECtIpmAJfR6f5vk0UHQOutvxdKE2MfrucBsBwdz6Ap2CQJ7DdneDh/YR3vIwerCb+dshwEAAdBt3ivCwQs6SN+xU8BuMXOAEY7YY3TQzh/ZjmEV2Q7bGJ6Icf02FgR2pxRhPVuNwA4Owt7Dg8RtH5P8lCP28xN2HXY8ZRq7uA0yQpHtPezTwBQ1MwV2zeh0P21hczQBdqWAWME+a3DqWGT7abqMcH4vFLgI9lm963qwiNhdI7JdvwQhgc2Bn8BGMcTNVwqvHM4bwXLEvQ3XWdrXYliWDLZcxLzacBWw3woVulJhc5RiAA3YvES+6+HeBtd2L2sqseXyBHYVZ26liNNxzvbET2DHBBtRT2BvYMcDvXrFCMkAASxrcBCmCzsU2Q5TM2wvOzM9Z3hne3AyMMCEHZMmsMM+ULXRbTNVIIAn+wJdQVRwzzlP8jpsJE91RBC7M1Swve1TvHiC6c50XRMCEFSlYNl34OAFJuHYwrysTLy9xMpqwE01VgUHhwZ3ZzisbJVZOcwm6DZm+60AB22HWLHADhNHZyqpVzuBSBG90K8Yi0oX2d4EhIOqu2su13bFZy4jrkJ8H7ETeAOvFJe5BCcu31dcQuYasHTiA3p4JYoRu+tjPVdcBOxsruvjVcTuMsUnbG4D2Y6qUlQFLyDWUCy6Es1gWIpXbL5axdAB8aEroQCzHa7O+l0fsh3rPWwl6OC7KugL5kA0kAkFLm7pZqtBFTZqhCnwIhUKhCnKXBcqYLZjVMhbVKpWRMUV+kEFYPcV9marAtgZE07NjRC7cPBNAUzybxH0MRiIfXY7FbGAbIdOZ1XQ4np336MCfSH2OSrwD+zjiU/SuSuMCmKfo4Ju+4iduB+2YrY/3Marz5P8s1zO7vNbxP4siP1JcEv3LID9WRD7swD2Z4FsX7zvl6Yg9ifBo8azwMS1MAUcXJiyvJuFsX6WZmnKdWmKsrrXhdifBLF/vCGI/bkYsS9MWT5KXJuyupULW7rF+3xpCl/eskfsz2KsTVlG5XmSf5avsPdL7Odlp78Ve7I0JfiH2JemyLEzb/lIeIVd+Qr7MhlCOfZmhf28jMqfiB12f8/yJ2P/ItsXDwD+SbaTL7Pd+WfZ/iuxr6PyF2Jfzaw/y/YD+7N8gV3797C7X2H/XWs7+RL7F5P8z7C3vwQ7nCWf366xB60Ue7h8IrnGrsqxR0v/19jvyw9Rfcr21e7yH2V7t5zk19nOz1Lsdi7Fri6TYYWdjcuHvGvs7XKbscKe0iWg/+faXp8WzdbYO3sZ6xX2amniGvuwVLbGbq+ULbErxtKDFXb/tHw8v8KeropX2DNt2dcKu2Uso7LCfpmk2PnS7XW2B0tla+z2cjivsPurqKywuyu397CvZI19JWvsK1ljX8ka+0pW2Neywr6Wk/zjCCvsK1ln+7r4LP2Qxhr7StbYV7LGvhL+xWeuPGlU/g3sa4P+XOzrbF/JX4h92erI9s3ivw/7Ul4U++tl+1JeFPuR7S+J/cj2l8R+ZPu/h53LsU8/wy79IDw+eJUV/1bsd6nbPJJ/RU7/Jdhj6fcLC/oT7KvnH2vh8lFht3Lsze6XWlBG6fcqlUgaFYVKk2H9BG4lljwqF7nbw1k6Kk7mL8EeSE1UAunAdSepB2kgna/qQDqur9LQk07+tZdKOl4Zl+Yrk7vtB9LhnE5ScMUkdbsepFw7eVS+if3nIjXykP+x/M+w/6XyHx3NB/aXlO+u7YVs+XUtK5MsREptZdKsUOr91n5tWVYhaV5Y9e7OwYXGdS2xLbVq2QKb1tbu8qygUSzb89ydG/rpZrHiuqL3a7rtWZpKe09nj93tvgUsJZPF7ZvYr1SyM3IdSiV7Wt+GYtkGRDEkB4EBGlN1n42VUzrusbnE2Pp83eN+TSgN93WnI6Xmzm6cGfi7LZczpZs7Tj8Uv0HCNN3aKCXdaDOSepTeNtUXugMjCoqjzWJldDCcikM3lV/PAx4EQMa9hPge9rSRgFECeilUc3fP27VTasvOMtlNUmokVzfdn2rSxkyr1t7hqripe82bPer+2Gc8tvdGpKJRXqjlZuesO/cpcaOy0NrLZwWsonhwZtfI3DoCAbCAuRq9Fp6+Ue4b9ER8LblmZrMxohVOQ+yyppvYUxVzlJ8vruv+KNuL5ibBnqqjS/ht92DvFwqcUfdnC3DyvI89NFNfsoB0OodJbWeqRFG0eHdAFrFBCs/Za+xGakGqZtPzKrmZ4PW9AguMTwrY0J5HRtjFo80GVpge84EUeegTu/8cGF+73TXCUiAejp/Bssmk+CEYN6T3DeVp02Kw7Vsmidt3sCtDaLT72JQMos5b2UFRmST5bMXefmla0jxx9o/99pgp0vNtF4W7Y8L1GpgMPlN79J2cgGy0dX+21k4OZLsGc1ymlp8MsPAX3Rjx1aAcN8gEmjEGTME9idZ/GlXsEhq6wMJSb/x8Z8DtuY5D9Ur18+dBgbCiCsdE3pa7G5PvYGdFUd3kdz38spfc2ChG2uyS8+082MduRe1g3+zdWV5rbE/nko2DHUuWF95Grb4bG1/traq9b01jbpZpOWDXr6RQm0/WpVkWAnZm+Zq3gT1LL+P8+SvX/LwvgXBfBXYlyOlG54rlNoA91UZtAzvLiirhJDPpNLSnvX3LN7d0XH73mU1UdqfNHZx4d5G4JJxLsr3qiFued9EY91ujJtUu90z/nIvv4jvmFCa70xSz8iiOd57G+Kc37Fn5GTuufPPd0dMWdnBaF9jZ6bY5ZC0TnxCxa5CHW/cBGWY7b61pe0t3gZnXv1SMhRvDYpZvYq/uMuxsoPvzsHArvZ12hoV7aki1bf5DxA8A7IhN1SLrnd0xV/WShylXahOlNPeXkIsxTc62glRgh6VXip2F29grgR3WPmNzUFre24PB4bw1KBWYDDL8ivbmXX1WPRbcajedvpvtMuyMQ+z3b1hdcSLQ9w5Z3a2fGupYOzlZV7UU+wSLi6/tLyHG/gkDRyuEZWqld84v+vZsILDbOWa7umH7d7DDHLlzerx6DnF5x8i13cKC2CtaGjp1NgIjsBeVxeA4sef8d7NdtrZbdMvxd7FhY5nuHo+vTqlH1NybpisawvFZ3z1bVx6sY+N+tjve/tMS1kG2M7XfGzOsqxRyyrcfQgnsHSz8Vb71zOQb2NmF7u02LdOBjX4E4yreijtit8rGS2i/kc4M1/bu1uAatuf8d7NdcgArTGpfqmo3Z2pTr9S77FHW/qiEnXw7wPF5d1gVas4duru2M2/30A7iN+dBu+86Dud2bYp3fluucG4pxD8Zxs2TeTGKL5AwJ9pcv6rcJkVCg6rqtuJ2jVQ8nWtDu7l4Kn0pHN5e22HyDXAnPxl0737Gd7FfdMm5nQ/BNE37T2YLPg3Sxbse9ufZggfBRYLO5VOwv1f3ufSRt1tB433lSrXft99xn6F1w6bj/kXs1diFb84lGbdIOmDcNpun/IKTTRBst2aVuEOkXLfjlvEaXQuCate10zcfxfxHnzSR/7Llv1G+i/0/LQf5tbwE9n9J/uDRdmB/STmwv6Qc2F9SDuwvKQf2l5QD+0vKAzv+RvohLyPv2J3tz4wd8lfKB3bpVz8P+bvkY5KXfvXzkL9L3rHL/wTfIX+XHDv5l5QD+0vKgf0l5cD+knJgf0k5sL+kHNhfUg7sLykH9peUA/tLyoH9JeXA/pJyYH9JObC/pBzYX1IO7C8pB/aXlAP7S8qB/SXlwP6ScmB/STmwv6Qc2F9SDuwvKQf2l5QD+0vKgf0l5eNXKKV/1vKQv0u0B/axwT/B9AfLtTMO+UVi5w/swWh65h8tnn7Ir5Lm8WvpTDnkheQP/oXMQw455JBDDjnk/yn/B/G3AO5cIEX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18" name="17 Pentágono"/>
          <p:cNvSpPr/>
          <p:nvPr/>
        </p:nvSpPr>
        <p:spPr>
          <a:xfrm>
            <a:off x="1163449" y="1156572"/>
            <a:ext cx="1922651" cy="109428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8.2.1 Comunicación con el cliente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0" name="19 Pentágono"/>
          <p:cNvSpPr/>
          <p:nvPr/>
        </p:nvSpPr>
        <p:spPr>
          <a:xfrm>
            <a:off x="3060700" y="1156572"/>
            <a:ext cx="1922651" cy="1094288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8.2.2 Determinación de requisitos de P/S</a:t>
            </a:r>
            <a:endParaRPr lang="es-CO" dirty="0"/>
          </a:p>
        </p:txBody>
      </p:sp>
      <p:sp>
        <p:nvSpPr>
          <p:cNvPr id="22" name="21 CuadroTexto"/>
          <p:cNvSpPr txBox="1"/>
          <p:nvPr/>
        </p:nvSpPr>
        <p:spPr>
          <a:xfrm>
            <a:off x="1439900" y="5500588"/>
            <a:ext cx="2663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400" dirty="0" smtClean="0"/>
              <a:t>P/S: Productos y Servicios</a:t>
            </a:r>
            <a:endParaRPr lang="es-CO" sz="1400" dirty="0"/>
          </a:p>
        </p:txBody>
      </p:sp>
      <p:sp>
        <p:nvSpPr>
          <p:cNvPr id="26" name="25 Pentágono"/>
          <p:cNvSpPr/>
          <p:nvPr/>
        </p:nvSpPr>
        <p:spPr>
          <a:xfrm>
            <a:off x="4970651" y="1156572"/>
            <a:ext cx="1922651" cy="109428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8.2.3 Revisión de requisitos de P/S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9" name="28 Pentágono"/>
          <p:cNvSpPr/>
          <p:nvPr/>
        </p:nvSpPr>
        <p:spPr>
          <a:xfrm>
            <a:off x="6804402" y="1156572"/>
            <a:ext cx="1922651" cy="109428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8.2.4 Cambios en requisitos de P/S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1163449" y="2692400"/>
            <a:ext cx="5885051" cy="1955800"/>
          </a:xfrm>
          <a:prstGeom prst="roundRect">
            <a:avLst/>
          </a:prstGeom>
          <a:solidFill>
            <a:schemeClr val="accent4">
              <a:lumMod val="50000"/>
              <a:alpha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12 CuadroTexto"/>
          <p:cNvSpPr txBox="1"/>
          <p:nvPr/>
        </p:nvSpPr>
        <p:spPr>
          <a:xfrm>
            <a:off x="1439900" y="2692400"/>
            <a:ext cx="53645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lnSpc>
                <a:spcPct val="150000"/>
              </a:lnSpc>
            </a:pPr>
            <a:r>
              <a:rPr lang="es-CO" dirty="0" smtClean="0"/>
              <a:t>Requisitos de P/S que se van a ofrecer: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Requisitos legales y reglamentarios aplicables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Propios de la organización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Cumplir las declaraciones de P/S</a:t>
            </a:r>
            <a:endParaRPr lang="es-CO" dirty="0"/>
          </a:p>
        </p:txBody>
      </p:sp>
      <p:sp>
        <p:nvSpPr>
          <p:cNvPr id="14" name="13 Flecha abajo"/>
          <p:cNvSpPr/>
          <p:nvPr/>
        </p:nvSpPr>
        <p:spPr>
          <a:xfrm>
            <a:off x="3377540" y="2413000"/>
            <a:ext cx="942060" cy="16214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5" y="882808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90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8. Operación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3933171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8.2 Requisitos para los productos y servicios (P/S)</a:t>
            </a:r>
          </a:p>
        </p:txBody>
      </p:sp>
      <p:sp>
        <p:nvSpPr>
          <p:cNvPr id="46084" name="AutoShape 4" descr="data:image/png;base64,iVBORw0KGgoAAAANSUhEUgAAAfYAAABkCAMAAABD7OJyAAAAe1BMVEX////39/djY2MAAACAgIBISEiIiIhAQEDNzc38/PyMjIxqamrv7+9ERER4eHjz8/OYmJhycnKlpaUtLS0cHBwoKCjp6ena2tozMzPh4eFbW1u0tLTV1dVVVVUiIiK/v78RERE4ODi6urqgoKBNTU2VlZXIyMgXFxcLCwuoKoroAAATRElEQVR4nO2dCXejOs+ADWYzSwCz7yFAkv//Cz/JNG2g4PZ+nXnv3Ak6c+Yk2JYlPZYXSFJCDjnkkBeS9N82YE+Y/29b8NeJojxeFZ4qFec3Fjvy4vI36v7K7i/Kf9b6J6b9SPfIH9izPtQkopqyUi00T9LWniEpNfRS1rgcpV0bnrT16En9MlVZqWM20r6lqqFveWt5VBx5SL+IiiqNysl9x54UsmmBJ9JZI0uka8TQS1uPk6zUUKWNiTnISq2olhUnlVS3epKVXhxpY6Ia0mJ5VK6JIis2SqluZgbS8odkSSYr/gJ7LR80wRfYbVmpJneQyB0skp9gd6TYv3CLlJq0WI69S6R7mi+wfxGVd/lzsf/Mwd+K3ZQ2PrD/ALtbvk/y7On/D/ll2NnnVzP2dY8PWWBnnyt+F/umX0/Y2YYBvwh7EcnX9kjaOovka7s8LaTYC/mI+srBVL62R/JsD6XZ/oVbP1zbo73RJuQr7N73sBt9nJut3sZeFJtmHHltbCaxiVcTPWn1Mc77yIxbLM6hOBZ1+7jHRm2Uw9Xcu0FVLO77ODLbuW5ixomux32e9/AijqEGFOc6KMC6OfQ1mrEZiTZxAs1Ep3HiJbGXm2Y0YtXWA63QqScM7M0bGAj6oa98RAPNCG1NZgPRLGEgqOjHKPdisBW1ogJhIHQP+r2kha4jc+5KdAoV9RwDAG/wtYduz1FBA70W6/YiKl5ijtjrWyzM2UDwELvvW7Tag6tQOUFbRVTEK1CVR+j2CH29xQKKZwOTR1TyMQFjezBr7vRhYBLrEVT1RFQAUQ+anrChX29RAQcjbIah0qMPA8HB6G0bzJqGq61Ng+DucDPnIR0mGvLI42piUHvw+srzwnMwUY23DS/Pg02NIS55mRsUrp5434RnjlVjlesRP9FpoE7Vj+EtMEyDn53GBK1TAFpNHfXb9DQkqnrjJ88JzqFucvU8oP644U07GNTg9DR6kx5NE7UTFS5yjdrBHfVXJ+xV68Fqz7HvdhvyvOfhXRgYjVy9gf7p7PBGt6Eq6MKLFAwUVqOqu307ca+cHeRU5V4PVtsDGihMharNu4Mh703uoNUaT0a4qt2nUIer6CDEgmMs0MBpOIOppgZVdZVHpSMuYliFfgjAiUcNXHVyHR3ErkQA8zcDtaFVSwhgH0z3kwmxvg1oILg9RoMwUDOh6gim2LHDxxz0Azawup+xaXnJR92BWJ1PPAGCMzZhIKiaqMP7tzMI0yfCR5cqCqx2mkq6M3HbK1E1Uo0FnM5yuKpZveLTGs9b3CQpTYk3kEAtKPFvV+IEXU6ye8o8TuyG1K3Lko44dmeylGYkukwhud59QjsSauRyJy6oKnmlk9q0WX/VoKuepLeM6AMZRlLQgrSWpqWmpyg0bTiZGpJRn8G8bJfkSpnbZqENVRmsA/oF1+FLBFVr0tigirnUNysy5bVFCXZlE96CggL1ByOpo6K3SG6jgzF0Jdy27q4wEFS1DKqWBhlKcBBjgRcTeJWh/kHNWrcDB0P7OjvoCa0FdUkPAQhrStLRIOqADp5dJb8QzYFTmc/OFimHakxN80TazoBY3JhPLeIYpGqF22M1NGCK4kc1OmiS4lYIrSWpIerUOtnEaAg6KC5agK3tyAn0A7YkU8GUhGV5kVukMeZY1CKsHuhnyQWrzthhfR08MNptOQlLcjn76e1CyhAGQwZRgVkhPHWRm4J9HlTtWUFr1g/Qa02V9H4hqn2JIKqZ0gfkNJLrLcURVBpVr2TQaXKB83dHXQWi6oSkohCrK2kCroPVmR91pxNsIFh6t0hvE1tnNYTyDFe73vQhrONAJqya+gknJ8TupvHV0YArbkd76MqBsLkuaB01MkQ+BDDnRGuwKnYFF1sIW62YE7FNIJABitwgXK/BwfOb1pTRCxp4uaXgIFSdGhhrGAtVBf0sPV+JroHbVpySewXrNzgIscAtxuThsFIiTgwHhmUB9cBBk9R3YXWoglZXOXeQONxTBnAw7jSIxR0c7NBAfgMFNdM5uNrdfRhskHd2L2KRD7MvBaHXUPPLUUlpAQA0EQs3rlB/dWZpbMEINyBWbZZ3RIew5hALEdagZxlN4wsJH9ibd+wV+i+wd6SERp7AzhF78o49F64CYbsR2DvAXr1j1wD7WWBX37FX9hK7MmOHsSxYLrFP79jD2kik2IMczhEP7GjgjB0NLPpH1TfsMWDPFABk9wJ7RyLAPj5jL5QP7BliRwchFuCK88AOWSyws7NwMN/DDhm4hf0isAsH2yfs5RP2ALEDCzGuzQd2Y0QDGWInQyKw82fszgd27YEdB1PuI7Z+gqOHgtirD+zjE3aR7YrA/p7tK+yY7RmBwTaJqJwvM/b6I9sBe7vAvs52HIHNwGfsz9nuvWf7DbCTKvbdFXZwFVSlEBVjib19xx4h9rx6S+EldhuxW0kWiXE96PVtI9tjke32I9ufsWO2N1abEsDuaKtsTxnEShPY5+kMHJyxO4A9/iZ2DOAH9uy+znY4UX/GXgrsrch27wl7JLCDL4GJ2d6usJsFTd0bAG5EtsPM3TiQ7fVdYHdCMBoDaBqIHexToke2z9hvIqrRhNi7e6rAHFhqVeQj9rYyBCt/jupbto8TnGKApdtewBIYwW+zkT1HhXawCAnshTcJV96yvRHYz506Z/stA8Bwvq9uYlyOIhnAwXli6Ohj5r/P4xKiAtkeZxE4GMJoryGqdECtIpmAJfR6f5vk0UHQOutvxdKE2MfrucBsBwdz6Ap2CQJ7DdneDh/YR3vIwerCb+dshwEAAdBt3ivCwQs6SN+xU8BuMXOAEY7YY3TQzh/ZjmEV2Q7bGJ6Icf02FgR2pxRhPVuNwA4Owt7Dg8RtH5P8lCP28xN2HXY8ZRq7uA0yQpHtPezTwBQ1MwV2zeh0P21hczQBdqWAWME+a3DqWGT7abqMcH4vFLgI9lm963qwiNhdI7JdvwQhgc2Bn8BGMcTNVwqvHM4bwXLEvQ3XWdrXYliWDLZcxLzacBWw3woVulJhc5RiAA3YvES+6+HeBtd2L2sqseXyBHYVZ26liNNxzvbET2DHBBtRT2BvYMcDvXrFCMkAASxrcBCmCzsU2Q5TM2wvOzM9Z3hne3AyMMCEHZMmsMM+ULXRbTNVIIAn+wJdQVRwzzlP8jpsJE91RBC7M1Swve1TvHiC6c50XRMCEFSlYNl34OAFJuHYwrysTLy9xMpqwE01VgUHhwZ3ZzisbJVZOcwm6DZm+60AB22HWLHADhNHZyqpVzuBSBG90K8Yi0oX2d4EhIOqu2su13bFZy4jrkJ8H7ETeAOvFJe5BCcu31dcQuYasHTiA3p4JYoRu+tjPVdcBOxsruvjVcTuMsUnbG4D2Y6qUlQFLyDWUCy6Es1gWIpXbL5axdAB8aEroQCzHa7O+l0fsh3rPWwl6OC7KugL5kA0kAkFLm7pZqtBFTZqhCnwIhUKhCnKXBcqYLZjVMhbVKpWRMUV+kEFYPcV9marAtgZE07NjRC7cPBNAUzybxH0MRiIfXY7FbGAbIdOZ1XQ4np336MCfSH2OSrwD+zjiU/SuSuMCmKfo4Ju+4iduB+2YrY/3Marz5P8s1zO7vNbxP4siP1JcEv3LID9WRD7swD2Z4FsX7zvl6Yg9ifBo8azwMS1MAUcXJiyvJuFsX6WZmnKdWmKsrrXhdifBLF/vCGI/bkYsS9MWT5KXJuyupULW7rF+3xpCl/eskfsz2KsTVlG5XmSf5avsPdL7Odlp78Ve7I0JfiH2JemyLEzb/lIeIVd+Qr7MhlCOfZmhf28jMqfiB12f8/yJ2P/ItsXDwD+SbaTL7Pd+WfZ/iuxr6PyF2Jfzaw/y/YD+7N8gV3797C7X2H/XWs7+RL7F5P8z7C3vwQ7nCWf366xB60Ue7h8IrnGrsqxR0v/19jvyw9Rfcr21e7yH2V7t5zk19nOz1Lsdi7Fri6TYYWdjcuHvGvs7XKbscKe0iWg/+faXp8WzdbYO3sZ6xX2amniGvuwVLbGbq+ULbErxtKDFXb/tHw8v8KeropX2DNt2dcKu2Uso7LCfpmk2PnS7XW2B0tla+z2cjivsPurqKywuyu397CvZI19JWvsK1ljX8ka+0pW2Neywr6Wk/zjCCvsK1ln+7r4LP2Qxhr7StbYV7LGvhL+xWeuPGlU/g3sa4P+XOzrbF/JX4h92erI9s3ivw/7Ul4U++tl+1JeFPuR7S+J/cj2l8R+ZPu/h53LsU8/wy79IDw+eJUV/1bsd6nbPJJ/RU7/Jdhj6fcLC/oT7KvnH2vh8lFht3Lsze6XWlBG6fcqlUgaFYVKk2H9BG4lljwqF7nbw1k6Kk7mL8EeSE1UAunAdSepB2kgna/qQDqur9LQk07+tZdKOl4Zl+Yrk7vtB9LhnE5ScMUkdbsepFw7eVS+if3nIjXykP+x/M+w/6XyHx3NB/aXlO+u7YVs+XUtK5MsREptZdKsUOr91n5tWVYhaV5Y9e7OwYXGdS2xLbVq2QKb1tbu8qygUSzb89ydG/rpZrHiuqL3a7rtWZpKe09nj93tvgUsJZPF7ZvYr1SyM3IdSiV7Wt+GYtkGRDEkB4EBGlN1n42VUzrusbnE2Pp83eN+TSgN93WnI6Xmzm6cGfi7LZczpZs7Tj8Uv0HCNN3aKCXdaDOSepTeNtUXugMjCoqjzWJldDCcikM3lV/PAx4EQMa9hPge9rSRgFECeilUc3fP27VTasvOMtlNUmokVzfdn2rSxkyr1t7hqripe82bPer+2Gc8tvdGpKJRXqjlZuesO/cpcaOy0NrLZwWsonhwZtfI3DoCAbCAuRq9Fp6+Ue4b9ER8LblmZrMxohVOQ+yyppvYUxVzlJ8vruv+KNuL5ibBnqqjS/ht92DvFwqcUfdnC3DyvI89NFNfsoB0OodJbWeqRFG0eHdAFrFBCs/Za+xGakGqZtPzKrmZ4PW9AguMTwrY0J5HRtjFo80GVpge84EUeegTu/8cGF+73TXCUiAejp/Bssmk+CEYN6T3DeVp02Kw7Vsmidt3sCtDaLT72JQMos5b2UFRmST5bMXefmla0jxx9o/99pgp0vNtF4W7Y8L1GpgMPlN79J2cgGy0dX+21k4OZLsGc1ymlp8MsPAX3Rjx1aAcN8gEmjEGTME9idZ/GlXsEhq6wMJSb/x8Z8DtuY5D9Ur18+dBgbCiCsdE3pa7G5PvYGdFUd3kdz38spfc2ChG2uyS8+082MduRe1g3+zdWV5rbE/nko2DHUuWF95Grb4bG1/traq9b01jbpZpOWDXr6RQm0/WpVkWAnZm+Zq3gT1LL+P8+SvX/LwvgXBfBXYlyOlG54rlNoA91UZtAzvLiirhJDPpNLSnvX3LN7d0XH73mU1UdqfNHZx4d5G4JJxLsr3qiFued9EY91ujJtUu90z/nIvv4jvmFCa70xSz8iiOd57G+Kc37Fn5GTuufPPd0dMWdnBaF9jZ6bY5ZC0TnxCxa5CHW/cBGWY7b61pe0t3gZnXv1SMhRvDYpZvYq/uMuxsoPvzsHArvZ12hoV7aki1bf5DxA8A7IhN1SLrnd0xV/WShylXahOlNPeXkIsxTc62glRgh6VXip2F29grgR3WPmNzUFre24PB4bw1KBWYDDL8ivbmXX1WPRbcajedvpvtMuyMQ+z3b1hdcSLQ9w5Z3a2fGupYOzlZV7UU+wSLi6/tLyHG/gkDRyuEZWqld84v+vZsILDbOWa7umH7d7DDHLlzerx6DnF5x8i13cKC2CtaGjp1NgIjsBeVxeA4sef8d7NdtrZbdMvxd7FhY5nuHo+vTqlH1NybpisawvFZ3z1bVx6sY+N+tjve/tMS1kG2M7XfGzOsqxRyyrcfQgnsHSz8Vb71zOQb2NmF7u02LdOBjX4E4yreijtit8rGS2i/kc4M1/bu1uAatuf8d7NdcgArTGpfqmo3Z2pTr9S77FHW/qiEnXw7wPF5d1gVas4duru2M2/30A7iN+dBu+86Dud2bYp3fluucG4pxD8Zxs2TeTGKL5AwJ9pcv6rcJkVCg6rqtuJ2jVQ8nWtDu7l4Kn0pHN5e22HyDXAnPxl0737Gd7FfdMm5nQ/BNE37T2YLPg3Sxbse9ufZggfBRYLO5VOwv1f3ufSRt1tB433lSrXft99xn6F1w6bj/kXs1diFb84lGbdIOmDcNpun/IKTTRBst2aVuEOkXLfjlvEaXQuCate10zcfxfxHnzSR/7Llv1G+i/0/LQf5tbwE9n9J/uDRdmB/STmwv6Qc2F9SDuwvKQf2l5QD+0vKAzv+RvohLyPv2J3tz4wd8lfKB3bpVz8P+bvkY5KXfvXzkL9L3rHL/wTfIX+XHDv5l5QD+0vKgf0l5cD+knJgf0k5sL+kHNhfUg7sLykH9peUA/tLyoH9JeXA/pJyYH9JObC/pBzYX1IO7C8pB/aXlAP7S8qB/SXlwP6ScmB/STmwv6Qc2F9SDuwvKQf2l5QD+0vKgf0l5eNXKKV/1vKQv0u0B/axwT/B9AfLtTMO+UVi5w/swWh65h8tnn7Ir5Lm8WvpTDnkheQP/oXMQw455JBDDjnk/yn/B/G3AO5cIEX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18" name="17 Pentágono"/>
          <p:cNvSpPr/>
          <p:nvPr/>
        </p:nvSpPr>
        <p:spPr>
          <a:xfrm>
            <a:off x="1163449" y="1156572"/>
            <a:ext cx="1922651" cy="109428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8.2.1 Comunicación con el cliente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0" name="19 Pentágono"/>
          <p:cNvSpPr/>
          <p:nvPr/>
        </p:nvSpPr>
        <p:spPr>
          <a:xfrm>
            <a:off x="3060700" y="1156572"/>
            <a:ext cx="1922651" cy="109428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8.2.2 Determinación de requisitos de P/S</a:t>
            </a:r>
          </a:p>
        </p:txBody>
      </p:sp>
      <p:sp>
        <p:nvSpPr>
          <p:cNvPr id="26" name="25 Pentágono"/>
          <p:cNvSpPr/>
          <p:nvPr/>
        </p:nvSpPr>
        <p:spPr>
          <a:xfrm>
            <a:off x="4970651" y="1156572"/>
            <a:ext cx="1922651" cy="1094288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8.2.3 Revisión de requisitos de P/S</a:t>
            </a:r>
            <a:endParaRPr lang="es-CO" dirty="0"/>
          </a:p>
        </p:txBody>
      </p:sp>
      <p:sp>
        <p:nvSpPr>
          <p:cNvPr id="29" name="28 Pentágono"/>
          <p:cNvSpPr/>
          <p:nvPr/>
        </p:nvSpPr>
        <p:spPr>
          <a:xfrm>
            <a:off x="6804402" y="1156572"/>
            <a:ext cx="1922651" cy="109428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8.2.4 Cambios en requisitos de P/S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2395349" y="2692400"/>
            <a:ext cx="6365388" cy="3000821"/>
          </a:xfrm>
          <a:prstGeom prst="roundRect">
            <a:avLst/>
          </a:prstGeom>
          <a:solidFill>
            <a:schemeClr val="accent4">
              <a:lumMod val="50000"/>
              <a:alpha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12 CuadroTexto"/>
          <p:cNvSpPr txBox="1"/>
          <p:nvPr/>
        </p:nvSpPr>
        <p:spPr>
          <a:xfrm>
            <a:off x="2671799" y="2692400"/>
            <a:ext cx="6088937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Tiene la capacidad para cumplirlos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Revisar los requisitos antes de comprometerse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Requisitos de cliente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Requisitos propios de la organización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Requisitos legales y reglamentarias aplicables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Diferencias en los requisitos y su solución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Confirmar los requisitos del cliente antes de su aceptación</a:t>
            </a:r>
            <a:endParaRPr lang="es-CO" dirty="0"/>
          </a:p>
        </p:txBody>
      </p:sp>
      <p:sp>
        <p:nvSpPr>
          <p:cNvPr id="14" name="13 Flecha abajo"/>
          <p:cNvSpPr/>
          <p:nvPr/>
        </p:nvSpPr>
        <p:spPr>
          <a:xfrm>
            <a:off x="5295240" y="2413000"/>
            <a:ext cx="942060" cy="16214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5" name="Picture 4" descr="http://www.comunidadbaratz.com/sites/default/files/shutterstock_1284196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13" y="3649133"/>
            <a:ext cx="470692" cy="320541"/>
          </a:xfrm>
          <a:prstGeom prst="rect">
            <a:avLst/>
          </a:prstGeom>
          <a:noFill/>
        </p:spPr>
      </p:pic>
      <p:sp>
        <p:nvSpPr>
          <p:cNvPr id="16" name="15 Rectángulo"/>
          <p:cNvSpPr/>
          <p:nvPr/>
        </p:nvSpPr>
        <p:spPr>
          <a:xfrm>
            <a:off x="527005" y="3429000"/>
            <a:ext cx="1543096" cy="7747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Información documentada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689000" y="4513759"/>
            <a:ext cx="1211582" cy="600164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100" dirty="0" smtClean="0"/>
              <a:t>Resultados de la revisión</a:t>
            </a:r>
          </a:p>
          <a:p>
            <a:pPr algn="ctr"/>
            <a:r>
              <a:rPr lang="es-CO" sz="1100" dirty="0" smtClean="0"/>
              <a:t>Requisitos nuevos</a:t>
            </a:r>
          </a:p>
        </p:txBody>
      </p:sp>
      <p:cxnSp>
        <p:nvCxnSpPr>
          <p:cNvPr id="24" name="23 Conector recto"/>
          <p:cNvCxnSpPr>
            <a:stCxn id="16" idx="2"/>
            <a:endCxn id="19" idx="0"/>
          </p:cNvCxnSpPr>
          <p:nvPr/>
        </p:nvCxnSpPr>
        <p:spPr>
          <a:xfrm flipH="1">
            <a:off x="1294791" y="4203700"/>
            <a:ext cx="3762" cy="3100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Imagen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575" y="882808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93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8. Operación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3933171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8.2 Requisitos para los productos y servicios (P/S)</a:t>
            </a:r>
          </a:p>
        </p:txBody>
      </p:sp>
      <p:sp>
        <p:nvSpPr>
          <p:cNvPr id="46084" name="AutoShape 4" descr="data:image/png;base64,iVBORw0KGgoAAAANSUhEUgAAAfYAAABkCAMAAABD7OJyAAAAe1BMVEX////39/djY2MAAACAgIBISEiIiIhAQEDNzc38/PyMjIxqamrv7+9ERER4eHjz8/OYmJhycnKlpaUtLS0cHBwoKCjp6ena2tozMzPh4eFbW1u0tLTV1dVVVVUiIiK/v78RERE4ODi6urqgoKBNTU2VlZXIyMgXFxcLCwuoKoroAAATRElEQVR4nO2dCXejOs+ADWYzSwCz7yFAkv//Cz/JNG2g4PZ+nXnv3Ak6c+Yk2JYlPZYXSFJCDjnkkBeS9N82YE+Y/29b8NeJojxeFZ4qFec3Fjvy4vI36v7K7i/Kf9b6J6b9SPfIH9izPtQkopqyUi00T9LWniEpNfRS1rgcpV0bnrT16En9MlVZqWM20r6lqqFveWt5VBx5SL+IiiqNysl9x54UsmmBJ9JZI0uka8TQS1uPk6zUUKWNiTnISq2olhUnlVS3epKVXhxpY6Ia0mJ5VK6JIis2SqluZgbS8odkSSYr/gJ7LR80wRfYbVmpJneQyB0skp9gd6TYv3CLlJq0WI69S6R7mi+wfxGVd/lzsf/Mwd+K3ZQ2PrD/ALtbvk/y7On/D/ll2NnnVzP2dY8PWWBnnyt+F/umX0/Y2YYBvwh7EcnX9kjaOovka7s8LaTYC/mI+srBVL62R/JsD6XZ/oVbP1zbo73RJuQr7N73sBt9nJut3sZeFJtmHHltbCaxiVcTPWn1Mc77yIxbLM6hOBZ1+7jHRm2Uw9Xcu0FVLO77ODLbuW5ixomux32e9/AijqEGFOc6KMC6OfQ1mrEZiTZxAs1Ep3HiJbGXm2Y0YtXWA63QqScM7M0bGAj6oa98RAPNCG1NZgPRLGEgqOjHKPdisBW1ogJhIHQP+r2kha4jc+5KdAoV9RwDAG/wtYduz1FBA70W6/YiKl5ijtjrWyzM2UDwELvvW7Tag6tQOUFbRVTEK1CVR+j2CH29xQKKZwOTR1TyMQFjezBr7vRhYBLrEVT1RFQAUQ+anrChX29RAQcjbIah0qMPA8HB6G0bzJqGq61Ng+DucDPnIR0mGvLI42piUHvw+srzwnMwUY23DS/Pg02NIS55mRsUrp5434RnjlVjlesRP9FpoE7Vj+EtMEyDn53GBK1TAFpNHfXb9DQkqnrjJ88JzqFucvU8oP644U07GNTg9DR6kx5NE7UTFS5yjdrBHfVXJ+xV68Fqz7HvdhvyvOfhXRgYjVy9gf7p7PBGt6Eq6MKLFAwUVqOqu307ca+cHeRU5V4PVtsDGihMharNu4Mh703uoNUaT0a4qt2nUIer6CDEgmMs0MBpOIOppgZVdZVHpSMuYliFfgjAiUcNXHVyHR3ErkQA8zcDtaFVSwhgH0z3kwmxvg1oILg9RoMwUDOh6gim2LHDxxz0Azawup+xaXnJR92BWJ1PPAGCMzZhIKiaqMP7tzMI0yfCR5cqCqx2mkq6M3HbK1E1Uo0FnM5yuKpZveLTGs9b3CQpTYk3kEAtKPFvV+IEXU6ye8o8TuyG1K3Lko44dmeylGYkukwhud59QjsSauRyJy6oKnmlk9q0WX/VoKuepLeM6AMZRlLQgrSWpqWmpyg0bTiZGpJRn8G8bJfkSpnbZqENVRmsA/oF1+FLBFVr0tigirnUNysy5bVFCXZlE96CggL1ByOpo6K3SG6jgzF0Jdy27q4wEFS1DKqWBhlKcBBjgRcTeJWh/kHNWrcDB0P7OjvoCa0FdUkPAQhrStLRIOqADp5dJb8QzYFTmc/OFimHakxN80TazoBY3JhPLeIYpGqF22M1NGCK4kc1OmiS4lYIrSWpIerUOtnEaAg6KC5agK3tyAn0A7YkU8GUhGV5kVukMeZY1CKsHuhnyQWrzthhfR08MNptOQlLcjn76e1CyhAGQwZRgVkhPHWRm4J9HlTtWUFr1g/Qa02V9H4hqn2JIKqZ0gfkNJLrLcURVBpVr2TQaXKB83dHXQWi6oSkohCrK2kCroPVmR91pxNsIFh6t0hvE1tnNYTyDFe73vQhrONAJqya+gknJ8TupvHV0YArbkd76MqBsLkuaB01MkQ+BDDnRGuwKnYFF1sIW62YE7FNIJABitwgXK/BwfOb1pTRCxp4uaXgIFSdGhhrGAtVBf0sPV+JroHbVpySewXrNzgIscAtxuThsFIiTgwHhmUB9cBBk9R3YXWoglZXOXeQONxTBnAw7jSIxR0c7NBAfgMFNdM5uNrdfRhskHd2L2KRD7MvBaHXUPPLUUlpAQA0EQs3rlB/dWZpbMEINyBWbZZ3RIew5hALEdagZxlN4wsJH9ibd+wV+i+wd6SERp7AzhF78o49F64CYbsR2DvAXr1j1wD7WWBX37FX9hK7MmOHsSxYLrFP79jD2kik2IMczhEP7GjgjB0NLPpH1TfsMWDPFABk9wJ7RyLAPj5jL5QP7BliRwchFuCK88AOWSyws7NwMN/DDhm4hf0isAsH2yfs5RP2ALEDCzGuzQd2Y0QDGWInQyKw82fszgd27YEdB1PuI7Z+gqOHgtirD+zjE3aR7YrA/p7tK+yY7RmBwTaJqJwvM/b6I9sBe7vAvs52HIHNwGfsz9nuvWf7DbCTKvbdFXZwFVSlEBVjib19xx4h9rx6S+EldhuxW0kWiXE96PVtI9tjke32I9ufsWO2N1abEsDuaKtsTxnEShPY5+kMHJyxO4A9/iZ2DOAH9uy+znY4UX/GXgrsrch27wl7JLCDL4GJ2d6usJsFTd0bAG5EtsPM3TiQ7fVdYHdCMBoDaBqIHexToke2z9hvIqrRhNi7e6rAHFhqVeQj9rYyBCt/jupbto8TnGKApdtewBIYwW+zkT1HhXawCAnshTcJV96yvRHYz506Z/stA8Bwvq9uYlyOIhnAwXli6Ohj5r/P4xKiAtkeZxE4GMJoryGqdECtIpmAJfR6f5vk0UHQOutvxdKE2MfrucBsBwdz6Ap2CQJ7DdneDh/YR3vIwerCb+dshwEAAdBt3ivCwQs6SN+xU8BuMXOAEY7YY3TQzh/ZjmEV2Q7bGJ6Icf02FgR2pxRhPVuNwA4Owt7Dg8RtH5P8lCP28xN2HXY8ZRq7uA0yQpHtPezTwBQ1MwV2zeh0P21hczQBdqWAWME+a3DqWGT7abqMcH4vFLgI9lm963qwiNhdI7JdvwQhgc2Bn8BGMcTNVwqvHM4bwXLEvQ3XWdrXYliWDLZcxLzacBWw3woVulJhc5RiAA3YvES+6+HeBtd2L2sqseXyBHYVZ26liNNxzvbET2DHBBtRT2BvYMcDvXrFCMkAASxrcBCmCzsU2Q5TM2wvOzM9Z3hne3AyMMCEHZMmsMM+ULXRbTNVIIAn+wJdQVRwzzlP8jpsJE91RBC7M1Swve1TvHiC6c50XRMCEFSlYNl34OAFJuHYwrysTLy9xMpqwE01VgUHhwZ3ZzisbJVZOcwm6DZm+60AB22HWLHADhNHZyqpVzuBSBG90K8Yi0oX2d4EhIOqu2su13bFZy4jrkJ8H7ETeAOvFJe5BCcu31dcQuYasHTiA3p4JYoRu+tjPVdcBOxsruvjVcTuMsUnbG4D2Y6qUlQFLyDWUCy6Es1gWIpXbL5axdAB8aEroQCzHa7O+l0fsh3rPWwl6OC7KugL5kA0kAkFLm7pZqtBFTZqhCnwIhUKhCnKXBcqYLZjVMhbVKpWRMUV+kEFYPcV9marAtgZE07NjRC7cPBNAUzybxH0MRiIfXY7FbGAbIdOZ1XQ4np336MCfSH2OSrwD+zjiU/SuSuMCmKfo4Ju+4iduB+2YrY/3Marz5P8s1zO7vNbxP4siP1JcEv3LID9WRD7swD2Z4FsX7zvl6Yg9ifBo8azwMS1MAUcXJiyvJuFsX6WZmnKdWmKsrrXhdifBLF/vCGI/bkYsS9MWT5KXJuyupULW7rF+3xpCl/eskfsz2KsTVlG5XmSf5avsPdL7Odlp78Ve7I0JfiH2JemyLEzb/lIeIVd+Qr7MhlCOfZmhf28jMqfiB12f8/yJ2P/ItsXDwD+SbaTL7Pd+WfZ/iuxr6PyF2Jfzaw/y/YD+7N8gV3797C7X2H/XWs7+RL7F5P8z7C3vwQ7nCWf366xB60Ue7h8IrnGrsqxR0v/19jvyw9Rfcr21e7yH2V7t5zk19nOz1Lsdi7Fri6TYYWdjcuHvGvs7XKbscKe0iWg/+faXp8WzdbYO3sZ6xX2amniGvuwVLbGbq+ULbErxtKDFXb/tHw8v8KeropX2DNt2dcKu2Uso7LCfpmk2PnS7XW2B0tla+z2cjivsPurqKywuyu397CvZI19JWvsK1ljX8ka+0pW2Neywr6Wk/zjCCvsK1ln+7r4LP2Qxhr7StbYV7LGvhL+xWeuPGlU/g3sa4P+XOzrbF/JX4h92erI9s3ivw/7Ul4U++tl+1JeFPuR7S+J/cj2l8R+ZPu/h53LsU8/wy79IDw+eJUV/1bsd6nbPJJ/RU7/Jdhj6fcLC/oT7KvnH2vh8lFht3Lsze6XWlBG6fcqlUgaFYVKk2H9BG4lljwqF7nbw1k6Kk7mL8EeSE1UAunAdSepB2kgna/qQDqur9LQk07+tZdKOl4Zl+Yrk7vtB9LhnE5ScMUkdbsepFw7eVS+if3nIjXykP+x/M+w/6XyHx3NB/aXlO+u7YVs+XUtK5MsREptZdKsUOr91n5tWVYhaV5Y9e7OwYXGdS2xLbVq2QKb1tbu8qygUSzb89ydG/rpZrHiuqL3a7rtWZpKe09nj93tvgUsJZPF7ZvYr1SyM3IdSiV7Wt+GYtkGRDEkB4EBGlN1n42VUzrusbnE2Pp83eN+TSgN93WnI6Xmzm6cGfi7LZczpZs7Tj8Uv0HCNN3aKCXdaDOSepTeNtUXugMjCoqjzWJldDCcikM3lV/PAx4EQMa9hPge9rSRgFECeilUc3fP27VTasvOMtlNUmokVzfdn2rSxkyr1t7hqripe82bPer+2Gc8tvdGpKJRXqjlZuesO/cpcaOy0NrLZwWsonhwZtfI3DoCAbCAuRq9Fp6+Ue4b9ER8LblmZrMxohVOQ+yyppvYUxVzlJ8vruv+KNuL5ibBnqqjS/ht92DvFwqcUfdnC3DyvI89NFNfsoB0OodJbWeqRFG0eHdAFrFBCs/Za+xGakGqZtPzKrmZ4PW9AguMTwrY0J5HRtjFo80GVpge84EUeegTu/8cGF+73TXCUiAejp/Bssmk+CEYN6T3DeVp02Kw7Vsmidt3sCtDaLT72JQMos5b2UFRmST5bMXefmla0jxx9o/99pgp0vNtF4W7Y8L1GpgMPlN79J2cgGy0dX+21k4OZLsGc1ymlp8MsPAX3Rjx1aAcN8gEmjEGTME9idZ/GlXsEhq6wMJSb/x8Z8DtuY5D9Ur18+dBgbCiCsdE3pa7G5PvYGdFUd3kdz38spfc2ChG2uyS8+082MduRe1g3+zdWV5rbE/nko2DHUuWF95Grb4bG1/traq9b01jbpZpOWDXr6RQm0/WpVkWAnZm+Zq3gT1LL+P8+SvX/LwvgXBfBXYlyOlG54rlNoA91UZtAzvLiirhJDPpNLSnvX3LN7d0XH73mU1UdqfNHZx4d5G4JJxLsr3qiFued9EY91ujJtUu90z/nIvv4jvmFCa70xSz8iiOd57G+Kc37Fn5GTuufPPd0dMWdnBaF9jZ6bY5ZC0TnxCxa5CHW/cBGWY7b61pe0t3gZnXv1SMhRvDYpZvYq/uMuxsoPvzsHArvZ12hoV7aki1bf5DxA8A7IhN1SLrnd0xV/WShylXahOlNPeXkIsxTc62glRgh6VXip2F29grgR3WPmNzUFre24PB4bw1KBWYDDL8ivbmXX1WPRbcajedvpvtMuyMQ+z3b1hdcSLQ9w5Z3a2fGupYOzlZV7UU+wSLi6/tLyHG/gkDRyuEZWqld84v+vZsILDbOWa7umH7d7DDHLlzerx6DnF5x8i13cKC2CtaGjp1NgIjsBeVxeA4sef8d7NdtrZbdMvxd7FhY5nuHo+vTqlH1NybpisawvFZ3z1bVx6sY+N+tjve/tMS1kG2M7XfGzOsqxRyyrcfQgnsHSz8Vb71zOQb2NmF7u02LdOBjX4E4yreijtit8rGS2i/kc4M1/bu1uAatuf8d7NdcgArTGpfqmo3Z2pTr9S77FHW/qiEnXw7wPF5d1gVas4duru2M2/30A7iN+dBu+86Dud2bYp3fluucG4pxD8Zxs2TeTGKL5AwJ9pcv6rcJkVCg6rqtuJ2jVQ8nWtDu7l4Kn0pHN5e22HyDXAnPxl0737Gd7FfdMm5nQ/BNE37T2YLPg3Sxbse9ufZggfBRYLO5VOwv1f3ufSRt1tB433lSrXft99xn6F1w6bj/kXs1diFb84lGbdIOmDcNpun/IKTTRBst2aVuEOkXLfjlvEaXQuCate10zcfxfxHnzSR/7Llv1G+i/0/LQf5tbwE9n9J/uDRdmB/STmwv6Qc2F9SDuwvKQf2l5QD+0vKAzv+RvohLyPv2J3tz4wd8lfKB3bpVz8P+bvkY5KXfvXzkL9L3rHL/wTfIX+XHDv5l5QD+0vKgf0l5cD+knJgf0k5sL+kHNhfUg7sLykH9peUA/tLyoH9JeXA/pJyYH9JObC/pBzYX1IO7C8pB/aXlAP7S8qB/SXlwP6ScmB/STmwv6Qc2F9SDuwvKQf2l5QD+0vKgf0l5eNXKKV/1vKQv0u0B/axwT/B9AfLtTMO+UVi5w/swWh65h8tnn7Ir5Lm8WvpTDnkheQP/oXMQw455JBDDjnk/yn/B/G3AO5cIEX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18" name="17 Pentágono"/>
          <p:cNvSpPr/>
          <p:nvPr/>
        </p:nvSpPr>
        <p:spPr>
          <a:xfrm>
            <a:off x="461701" y="1443653"/>
            <a:ext cx="1922651" cy="109428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8.2.1 Comunicación con el cliente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0" name="19 Pentágono"/>
          <p:cNvSpPr/>
          <p:nvPr/>
        </p:nvSpPr>
        <p:spPr>
          <a:xfrm>
            <a:off x="2358952" y="1443653"/>
            <a:ext cx="1922651" cy="109428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8.2.2 Determinación de requisitos de P/S</a:t>
            </a:r>
          </a:p>
        </p:txBody>
      </p:sp>
      <p:sp>
        <p:nvSpPr>
          <p:cNvPr id="26" name="25 Pentágono"/>
          <p:cNvSpPr/>
          <p:nvPr/>
        </p:nvSpPr>
        <p:spPr>
          <a:xfrm>
            <a:off x="4268903" y="1443653"/>
            <a:ext cx="1922651" cy="1094288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8.2.3 Revisión de requisitos de P/S</a:t>
            </a:r>
          </a:p>
        </p:txBody>
      </p:sp>
      <p:sp>
        <p:nvSpPr>
          <p:cNvPr id="29" name="28 Pentágono"/>
          <p:cNvSpPr/>
          <p:nvPr/>
        </p:nvSpPr>
        <p:spPr>
          <a:xfrm>
            <a:off x="6102654" y="1443653"/>
            <a:ext cx="1922651" cy="1094288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8.2.4 Cambios en requisitos de P/S</a:t>
            </a:r>
            <a:endParaRPr lang="es-CO" dirty="0"/>
          </a:p>
        </p:txBody>
      </p:sp>
      <p:sp>
        <p:nvSpPr>
          <p:cNvPr id="12" name="11 Rectángulo redondeado"/>
          <p:cNvSpPr/>
          <p:nvPr/>
        </p:nvSpPr>
        <p:spPr>
          <a:xfrm>
            <a:off x="1604701" y="2979482"/>
            <a:ext cx="6365388" cy="1193800"/>
          </a:xfrm>
          <a:prstGeom prst="roundRect">
            <a:avLst/>
          </a:prstGeom>
          <a:solidFill>
            <a:schemeClr val="accent4">
              <a:lumMod val="50000"/>
              <a:alpha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12 CuadroTexto"/>
          <p:cNvSpPr txBox="1"/>
          <p:nvPr/>
        </p:nvSpPr>
        <p:spPr>
          <a:xfrm>
            <a:off x="1881151" y="2979481"/>
            <a:ext cx="60889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Modificar la información documentada pertinente</a:t>
            </a:r>
          </a:p>
          <a:p>
            <a:pPr marL="266700" indent="-266700">
              <a:lnSpc>
                <a:spcPct val="150000"/>
              </a:lnSpc>
              <a:buBlip>
                <a:blip r:embed="rId2"/>
              </a:buBlip>
            </a:pPr>
            <a:r>
              <a:rPr lang="es-CO" dirty="0" smtClean="0"/>
              <a:t>Personas sean conscientes de los requisitos modificados</a:t>
            </a:r>
            <a:endParaRPr lang="es-CO" dirty="0"/>
          </a:p>
        </p:txBody>
      </p:sp>
      <p:sp>
        <p:nvSpPr>
          <p:cNvPr id="14" name="13 Flecha abajo"/>
          <p:cNvSpPr/>
          <p:nvPr/>
        </p:nvSpPr>
        <p:spPr>
          <a:xfrm>
            <a:off x="6396892" y="2700081"/>
            <a:ext cx="942060" cy="16214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5" y="882808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49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Elipse"/>
          <p:cNvSpPr/>
          <p:nvPr/>
        </p:nvSpPr>
        <p:spPr>
          <a:xfrm>
            <a:off x="-11928" y="5237702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10. Mejora</a:t>
            </a:r>
            <a:endParaRPr lang="es-CO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14 Elipse"/>
          <p:cNvSpPr/>
          <p:nvPr/>
        </p:nvSpPr>
        <p:spPr>
          <a:xfrm>
            <a:off x="353316" y="4511392"/>
            <a:ext cx="287717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9. Evaluación del desempeño</a:t>
            </a:r>
            <a:endParaRPr lang="es-CO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638200" y="3795388"/>
            <a:ext cx="2592288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1"/>
                </a:solidFill>
              </a:rPr>
              <a:t>8.  Operación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131323" y="3071976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7. Apoyo</a:t>
            </a:r>
          </a:p>
        </p:txBody>
      </p:sp>
      <p:sp>
        <p:nvSpPr>
          <p:cNvPr id="11" name="10 Elipse"/>
          <p:cNvSpPr/>
          <p:nvPr/>
        </p:nvSpPr>
        <p:spPr>
          <a:xfrm>
            <a:off x="887065" y="2376948"/>
            <a:ext cx="2770535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6. Planificación</a:t>
            </a:r>
          </a:p>
        </p:txBody>
      </p:sp>
      <p:sp>
        <p:nvSpPr>
          <p:cNvPr id="6" name="5 Elipse"/>
          <p:cNvSpPr/>
          <p:nvPr/>
        </p:nvSpPr>
        <p:spPr>
          <a:xfrm>
            <a:off x="137787" y="924328"/>
            <a:ext cx="2634013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4. Contexto de la Organización</a:t>
            </a:r>
            <a:endParaRPr lang="es-CO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713356" y="1656934"/>
            <a:ext cx="251713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bg2">
                    <a:lumMod val="25000"/>
                  </a:schemeClr>
                </a:solidFill>
              </a:rPr>
              <a:t>5. Liderazgo</a:t>
            </a: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19 Luna"/>
          <p:cNvSpPr/>
          <p:nvPr/>
        </p:nvSpPr>
        <p:spPr>
          <a:xfrm rot="10800000">
            <a:off x="-183911" y="924328"/>
            <a:ext cx="1315233" cy="4608512"/>
          </a:xfrm>
          <a:prstGeom prst="moon">
            <a:avLst>
              <a:gd name="adj" fmla="val 8750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754450"/>
            <a:ext cx="3933171" cy="4633564"/>
          </a:xfrm>
          <a:prstGeom prst="borderCallout1">
            <a:avLst>
              <a:gd name="adj1" fmla="val 24042"/>
              <a:gd name="adj2" fmla="val -4830"/>
              <a:gd name="adj3" fmla="val 68161"/>
              <a:gd name="adj4" fmla="val -32572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8.1 Planificación y control operacional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8.2 Requisitos para las productos y servicios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8.3 Diseño y desarrollo de los productos y servicios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8.4 Control de los procesos, productos y servicios suministrados externamente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8.5 Producción y prestación del servicio</a:t>
            </a:r>
          </a:p>
          <a:p>
            <a:pPr marL="363538" indent="-363538"/>
            <a:r>
              <a:rPr lang="es-CO" sz="2000" b="1" u="sng" dirty="0" smtClean="0">
                <a:solidFill>
                  <a:schemeClr val="bg2">
                    <a:lumMod val="25000"/>
                  </a:schemeClr>
                </a:solidFill>
              </a:rPr>
              <a:t>8.6 Liberación de los productos y servicios</a:t>
            </a:r>
          </a:p>
          <a:p>
            <a:pPr marL="363538" indent="-363538"/>
            <a:r>
              <a:rPr lang="es-CO" sz="2000" dirty="0">
                <a:solidFill>
                  <a:schemeClr val="bg2">
                    <a:lumMod val="25000"/>
                  </a:schemeClr>
                </a:solidFill>
              </a:rPr>
              <a:t>8.7 Control de las salidas no conformes</a:t>
            </a: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43" y="2870559"/>
            <a:ext cx="615962" cy="580764"/>
          </a:xfrm>
          <a:prstGeom prst="rect">
            <a:avLst/>
          </a:prstGeom>
        </p:spPr>
      </p:pic>
      <p:sp>
        <p:nvSpPr>
          <p:cNvPr id="19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ISO9001:2015</a:t>
            </a:r>
          </a:p>
        </p:txBody>
      </p:sp>
    </p:spTree>
    <p:extLst>
      <p:ext uri="{BB962C8B-B14F-4D97-AF65-F5344CB8AC3E}">
        <p14:creationId xmlns:p14="http://schemas.microsoft.com/office/powerpoint/2010/main" val="381452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8. Operación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4113234" cy="86772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8.6 Liberación de los productos y servicios</a:t>
            </a:r>
          </a:p>
        </p:txBody>
      </p:sp>
      <p:sp>
        <p:nvSpPr>
          <p:cNvPr id="46084" name="AutoShape 4" descr="data:image/png;base64,iVBORw0KGgoAAAANSUhEUgAAAfYAAABkCAMAAABD7OJyAAAAe1BMVEX////39/djY2MAAACAgIBISEiIiIhAQEDNzc38/PyMjIxqamrv7+9ERER4eHjz8/OYmJhycnKlpaUtLS0cHBwoKCjp6ena2tozMzPh4eFbW1u0tLTV1dVVVVUiIiK/v78RERE4ODi6urqgoKBNTU2VlZXIyMgXFxcLCwuoKoroAAATRElEQVR4nO2dCXejOs+ADWYzSwCz7yFAkv//Cz/JNG2g4PZ+nXnv3Ak6c+Yk2JYlPZYXSFJCDjnkkBeS9N82YE+Y/29b8NeJojxeFZ4qFec3Fjvy4vI36v7K7i/Kf9b6J6b9SPfIH9izPtQkopqyUi00T9LWniEpNfRS1rgcpV0bnrT16En9MlVZqWM20r6lqqFveWt5VBx5SL+IiiqNysl9x54UsmmBJ9JZI0uka8TQS1uPk6zUUKWNiTnISq2olhUnlVS3epKVXhxpY6Ia0mJ5VK6JIis2SqluZgbS8odkSSYr/gJ7LR80wRfYbVmpJneQyB0skp9gd6TYv3CLlJq0WI69S6R7mi+wfxGVd/lzsf/Mwd+K3ZQ2PrD/ALtbvk/y7On/D/ll2NnnVzP2dY8PWWBnnyt+F/umX0/Y2YYBvwh7EcnX9kjaOovka7s8LaTYC/mI+srBVL62R/JsD6XZ/oVbP1zbo73RJuQr7N73sBt9nJut3sZeFJtmHHltbCaxiVcTPWn1Mc77yIxbLM6hOBZ1+7jHRm2Uw9Xcu0FVLO77ODLbuW5ixomux32e9/AijqEGFOc6KMC6OfQ1mrEZiTZxAs1Ep3HiJbGXm2Y0YtXWA63QqScM7M0bGAj6oa98RAPNCG1NZgPRLGEgqOjHKPdisBW1ogJhIHQP+r2kha4jc+5KdAoV9RwDAG/wtYduz1FBA70W6/YiKl5ijtjrWyzM2UDwELvvW7Tag6tQOUFbRVTEK1CVR+j2CH29xQKKZwOTR1TyMQFjezBr7vRhYBLrEVT1RFQAUQ+anrChX29RAQcjbIah0qMPA8HB6G0bzJqGq61Ng+DucDPnIR0mGvLI42piUHvw+srzwnMwUY23DS/Pg02NIS55mRsUrp5434RnjlVjlesRP9FpoE7Vj+EtMEyDn53GBK1TAFpNHfXb9DQkqnrjJ88JzqFucvU8oP644U07GNTg9DR6kx5NE7UTFS5yjdrBHfVXJ+xV68Fqz7HvdhvyvOfhXRgYjVy9gf7p7PBGt6Eq6MKLFAwUVqOqu307ca+cHeRU5V4PVtsDGihMharNu4Mh703uoNUaT0a4qt2nUIer6CDEgmMs0MBpOIOppgZVdZVHpSMuYliFfgjAiUcNXHVyHR3ErkQA8zcDtaFVSwhgH0z3kwmxvg1oILg9RoMwUDOh6gim2LHDxxz0Azawup+xaXnJR92BWJ1PPAGCMzZhIKiaqMP7tzMI0yfCR5cqCqx2mkq6M3HbK1E1Uo0FnM5yuKpZveLTGs9b3CQpTYk3kEAtKPFvV+IEXU6ye8o8TuyG1K3Lko44dmeylGYkukwhud59QjsSauRyJy6oKnmlk9q0WX/VoKuepLeM6AMZRlLQgrSWpqWmpyg0bTiZGpJRn8G8bJfkSpnbZqENVRmsA/oF1+FLBFVr0tigirnUNysy5bVFCXZlE96CggL1ByOpo6K3SG6jgzF0Jdy27q4wEFS1DKqWBhlKcBBjgRcTeJWh/kHNWrcDB0P7OjvoCa0FdUkPAQhrStLRIOqADp5dJb8QzYFTmc/OFimHakxN80TazoBY3JhPLeIYpGqF22M1NGCK4kc1OmiS4lYIrSWpIerUOtnEaAg6KC5agK3tyAn0A7YkU8GUhGV5kVukMeZY1CKsHuhnyQWrzthhfR08MNptOQlLcjn76e1CyhAGQwZRgVkhPHWRm4J9HlTtWUFr1g/Qa02V9H4hqn2JIKqZ0gfkNJLrLcURVBpVr2TQaXKB83dHXQWi6oSkohCrK2kCroPVmR91pxNsIFh6t0hvE1tnNYTyDFe73vQhrONAJqya+gknJ8TupvHV0YArbkd76MqBsLkuaB01MkQ+BDDnRGuwKnYFF1sIW62YE7FNIJABitwgXK/BwfOb1pTRCxp4uaXgIFSdGhhrGAtVBf0sPV+JroHbVpySewXrNzgIscAtxuThsFIiTgwHhmUB9cBBk9R3YXWoglZXOXeQONxTBnAw7jSIxR0c7NBAfgMFNdM5uNrdfRhskHd2L2KRD7MvBaHXUPPLUUlpAQA0EQs3rlB/dWZpbMEINyBWbZZ3RIew5hALEdagZxlN4wsJH9ibd+wV+i+wd6SERp7AzhF78o49F64CYbsR2DvAXr1j1wD7WWBX37FX9hK7MmOHsSxYLrFP79jD2kik2IMczhEP7GjgjB0NLPpH1TfsMWDPFABk9wJ7RyLAPj5jL5QP7BliRwchFuCK88AOWSyws7NwMN/DDhm4hf0isAsH2yfs5RP2ALEDCzGuzQd2Y0QDGWInQyKw82fszgd27YEdB1PuI7Z+gqOHgtirD+zjE3aR7YrA/p7tK+yY7RmBwTaJqJwvM/b6I9sBe7vAvs52HIHNwGfsz9nuvWf7DbCTKvbdFXZwFVSlEBVjib19xx4h9rx6S+EldhuxW0kWiXE96PVtI9tjke32I9ufsWO2N1abEsDuaKtsTxnEShPY5+kMHJyxO4A9/iZ2DOAH9uy+znY4UX/GXgrsrch27wl7JLCDL4GJ2d6usJsFTd0bAG5EtsPM3TiQ7fVdYHdCMBoDaBqIHexToke2z9hvIqrRhNi7e6rAHFhqVeQj9rYyBCt/jupbto8TnGKApdtewBIYwW+zkT1HhXawCAnshTcJV96yvRHYz506Z/stA8Bwvq9uYlyOIhnAwXli6Ohj5r/P4xKiAtkeZxE4GMJoryGqdECtIpmAJfR6f5vk0UHQOutvxdKE2MfrucBsBwdz6Ap2CQJ7DdneDh/YR3vIwerCb+dshwEAAdBt3ivCwQs6SN+xU8BuMXOAEY7YY3TQzh/ZjmEV2Q7bGJ6Icf02FgR2pxRhPVuNwA4Owt7Dg8RtH5P8lCP28xN2HXY8ZRq7uA0yQpHtPezTwBQ1MwV2zeh0P21hczQBdqWAWME+a3DqWGT7abqMcH4vFLgI9lm963qwiNhdI7JdvwQhgc2Bn8BGMcTNVwqvHM4bwXLEvQ3XWdrXYliWDLZcxLzacBWw3woVulJhc5RiAA3YvES+6+HeBtd2L2sqseXyBHYVZ26liNNxzvbET2DHBBtRT2BvYMcDvXrFCMkAASxrcBCmCzsU2Q5TM2wvOzM9Z3hne3AyMMCEHZMmsMM+ULXRbTNVIIAn+wJdQVRwzzlP8jpsJE91RBC7M1Swve1TvHiC6c50XRMCEFSlYNl34OAFJuHYwrysTLy9xMpqwE01VgUHhwZ3ZzisbJVZOcwm6DZm+60AB22HWLHADhNHZyqpVzuBSBG90K8Yi0oX2d4EhIOqu2su13bFZy4jrkJ8H7ETeAOvFJe5BCcu31dcQuYasHTiA3p4JYoRu+tjPVdcBOxsruvjVcTuMsUnbG4D2Y6qUlQFLyDWUCy6Es1gWIpXbL5axdAB8aEroQCzHa7O+l0fsh3rPWwl6OC7KugL5kA0kAkFLm7pZqtBFTZqhCnwIhUKhCnKXBcqYLZjVMhbVKpWRMUV+kEFYPcV9marAtgZE07NjRC7cPBNAUzybxH0MRiIfXY7FbGAbIdOZ1XQ4np336MCfSH2OSrwD+zjiU/SuSuMCmKfo4Ju+4iduB+2YrY/3Marz5P8s1zO7vNbxP4siP1JcEv3LID9WRD7swD2Z4FsX7zvl6Yg9ifBo8azwMS1MAUcXJiyvJuFsX6WZmnKdWmKsrrXhdifBLF/vCGI/bkYsS9MWT5KXJuyupULW7rF+3xpCl/eskfsz2KsTVlG5XmSf5avsPdL7Odlp78Ve7I0JfiH2JemyLEzb/lIeIVd+Qr7MhlCOfZmhf28jMqfiB12f8/yJ2P/ItsXDwD+SbaTL7Pd+WfZ/iuxr6PyF2Jfzaw/y/YD+7N8gV3797C7X2H/XWs7+RL7F5P8z7C3vwQ7nCWf366xB60Ue7h8IrnGrsqxR0v/19jvyw9Rfcr21e7yH2V7t5zk19nOz1Lsdi7Fri6TYYWdjcuHvGvs7XKbscKe0iWg/+faXp8WzdbYO3sZ6xX2amniGvuwVLbGbq+ULbErxtKDFXb/tHw8v8KeropX2DNt2dcKu2Uso7LCfpmk2PnS7XW2B0tla+z2cjivsPurqKywuyu397CvZI19JWvsK1ljX8ka+0pW2Neywr6Wk/zjCCvsK1ln+7r4LP2Qxhr7StbYV7LGvhL+xWeuPGlU/g3sa4P+XOzrbF/JX4h92erI9s3ivw/7Ul4U++tl+1JeFPuR7S+J/cj2l8R+ZPu/h53LsU8/wy79IDw+eJUV/1bsd6nbPJJ/RU7/Jdhj6fcLC/oT7KvnH2vh8lFht3Lsze6XWlBG6fcqlUgaFYVKk2H9BG4lljwqF7nbw1k6Kk7mL8EeSE1UAunAdSepB2kgna/qQDqur9LQk07+tZdKOl4Zl+Yrk7vtB9LhnE5ScMUkdbsepFw7eVS+if3nIjXykP+x/M+w/6XyHx3NB/aXlO+u7YVs+XUtK5MsREptZdKsUOr91n5tWVYhaV5Y9e7OwYXGdS2xLbVq2QKb1tbu8qygUSzb89ydG/rpZrHiuqL3a7rtWZpKe09nj93tvgUsJZPF7ZvYr1SyM3IdSiV7Wt+GYtkGRDEkB4EBGlN1n42VUzrusbnE2Pp83eN+TSgN93WnI6Xmzm6cGfi7LZczpZs7Tj8Uv0HCNN3aKCXdaDOSepTeNtUXugMjCoqjzWJldDCcikM3lV/PAx4EQMa9hPge9rSRgFECeilUc3fP27VTasvOMtlNUmokVzfdn2rSxkyr1t7hqripe82bPer+2Gc8tvdGpKJRXqjlZuesO/cpcaOy0NrLZwWsonhwZtfI3DoCAbCAuRq9Fp6+Ue4b9ER8LblmZrMxohVOQ+yyppvYUxVzlJ8vruv+KNuL5ibBnqqjS/ht92DvFwqcUfdnC3DyvI89NFNfsoB0OodJbWeqRFG0eHdAFrFBCs/Za+xGakGqZtPzKrmZ4PW9AguMTwrY0J5HRtjFo80GVpge84EUeegTu/8cGF+73TXCUiAejp/Bssmk+CEYN6T3DeVp02Kw7Vsmidt3sCtDaLT72JQMos5b2UFRmST5bMXefmla0jxx9o/99pgp0vNtF4W7Y8L1GpgMPlN79J2cgGy0dX+21k4OZLsGc1ymlp8MsPAX3Rjx1aAcN8gEmjEGTME9idZ/GlXsEhq6wMJSb/x8Z8DtuY5D9Ur18+dBgbCiCsdE3pa7G5PvYGdFUd3kdz38spfc2ChG2uyS8+082MduRe1g3+zdWV5rbE/nko2DHUuWF95Grb4bG1/traq9b01jbpZpOWDXr6RQm0/WpVkWAnZm+Zq3gT1LL+P8+SvX/LwvgXBfBXYlyOlG54rlNoA91UZtAzvLiirhJDPpNLSnvX3LN7d0XH73mU1UdqfNHZx4d5G4JJxLsr3qiFued9EY91ujJtUu90z/nIvv4jvmFCa70xSz8iiOd57G+Kc37Fn5GTuufPPd0dMWdnBaF9jZ6bY5ZC0TnxCxa5CHW/cBGWY7b61pe0t3gZnXv1SMhRvDYpZvYq/uMuxsoPvzsHArvZ12hoV7aki1bf5DxA8A7IhN1SLrnd0xV/WShylXahOlNPeXkIsxTc62glRgh6VXip2F29grgR3WPmNzUFre24PB4bw1KBWYDDL8ivbmXX1WPRbcajedvpvtMuyMQ+z3b1hdcSLQ9w5Z3a2fGupYOzlZV7UU+wSLi6/tLyHG/gkDRyuEZWqld84v+vZsILDbOWa7umH7d7DDHLlzerx6DnF5x8i13cKC2CtaGjp1NgIjsBeVxeA4sef8d7NdtrZbdMvxd7FhY5nuHo+vTqlH1NybpisawvFZ3z1bVx6sY+N+tjve/tMS1kG2M7XfGzOsqxRyyrcfQgnsHSz8Vb71zOQb2NmF7u02LdOBjX4E4yreijtit8rGS2i/kc4M1/bu1uAatuf8d7NdcgArTGpfqmo3Z2pTr9S77FHW/qiEnXw7wPF5d1gVas4duru2M2/30A7iN+dBu+86Dud2bYp3fluucG4pxD8Zxs2TeTGKL5AwJ9pcv6rcJkVCg6rqtuJ2jVQ8nWtDu7l4Kn0pHN5e22HyDXAnPxl0737Gd7FfdMm5nQ/BNE37T2YLPg3Sxbse9ufZggfBRYLO5VOwv1f3ufSRt1tB433lSrXft99xn6F1w6bj/kXs1diFb84lGbdIOmDcNpun/IKTTRBst2aVuEOkXLfjlvEaXQuCate10zcfxfxHnzSR/7Llv1G+i/0/LQf5tbwE9n9J/uDRdmB/STmwv6Qc2F9SDuwvKQf2l5QD+0vKAzv+RvohLyPv2J3tz4wd8lfKB3bpVz8P+bvkY5KXfvXzkL9L3rHL/wTfIX+XHDv5l5QD+0vKgf0l5cD+knJgf0k5sL+kHNhfUg7sLykH9peUA/tLyoH9JeXA/pJyYH9JObC/pBzYX1IO7C8pB/aXlAP7S8qB/SXlwP6ScmB/STmwv6Qc2F9SDuwvKQf2l5QD+0vKgf0l5eNXKKV/1vKQv0u0B/axwT/B9AfLtTMO+UVi5w/swWh65h8tnn7Ir5Lm8WvpTDnkheQP/oXMQw455JBDDjnk/yn/B/G3AO5cIEX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2" name="21 Rectángulo"/>
          <p:cNvSpPr/>
          <p:nvPr/>
        </p:nvSpPr>
        <p:spPr>
          <a:xfrm>
            <a:off x="747922" y="1866661"/>
            <a:ext cx="3333796" cy="90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Implementar disposiciones para </a:t>
            </a:r>
            <a:r>
              <a:rPr lang="es-CO" u="sng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verificar que se cumplen requisitos </a:t>
            </a:r>
            <a:r>
              <a:rPr lang="es-CO" dirty="0" smtClean="0">
                <a:solidFill>
                  <a:sysClr val="windowText" lastClr="000000"/>
                </a:solidFill>
              </a:rPr>
              <a:t>en las etapas adecuadas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4" name="23 Rectángulo"/>
          <p:cNvSpPr/>
          <p:nvPr/>
        </p:nvSpPr>
        <p:spPr>
          <a:xfrm>
            <a:off x="4951621" y="1866661"/>
            <a:ext cx="3333796" cy="90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Liberar productos y servicios cuando se hayan cumplido disposiciones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5" name="14 Flecha derecha"/>
          <p:cNvSpPr/>
          <p:nvPr/>
        </p:nvSpPr>
        <p:spPr>
          <a:xfrm>
            <a:off x="4335717" y="1992721"/>
            <a:ext cx="368300" cy="64694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 smtClean="0">
              <a:solidFill>
                <a:sysClr val="windowText" lastClr="000000"/>
              </a:solidFill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994066" y="4137617"/>
            <a:ext cx="2972799" cy="7776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Conservar información documentada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4251931" y="4138468"/>
            <a:ext cx="4033485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Evidencia de la conformidad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0" name="19 Abrir llave"/>
          <p:cNvSpPr/>
          <p:nvPr/>
        </p:nvSpPr>
        <p:spPr>
          <a:xfrm>
            <a:off x="3932367" y="4036017"/>
            <a:ext cx="319564" cy="105550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i="1"/>
          </a:p>
        </p:txBody>
      </p:sp>
      <p:sp>
        <p:nvSpPr>
          <p:cNvPr id="25" name="24 Rectángulo"/>
          <p:cNvSpPr/>
          <p:nvPr/>
        </p:nvSpPr>
        <p:spPr>
          <a:xfrm>
            <a:off x="4251931" y="4611347"/>
            <a:ext cx="4033485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Trazabilidad a las personas que autorizan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pic>
        <p:nvPicPr>
          <p:cNvPr id="27" name="Picture 4" descr="http://www.comunidadbaratz.com/sites/default/files/shutterstock_1284196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54" y="4298533"/>
            <a:ext cx="654536" cy="445739"/>
          </a:xfrm>
          <a:prstGeom prst="rect">
            <a:avLst/>
          </a:prstGeom>
          <a:noFill/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5" y="882808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38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Elipse"/>
          <p:cNvSpPr/>
          <p:nvPr/>
        </p:nvSpPr>
        <p:spPr>
          <a:xfrm>
            <a:off x="-11928" y="5237702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2">
                    <a:lumMod val="25000"/>
                  </a:schemeClr>
                </a:solidFill>
              </a:rPr>
              <a:t>10. Mejora</a:t>
            </a:r>
          </a:p>
        </p:txBody>
      </p:sp>
      <p:sp>
        <p:nvSpPr>
          <p:cNvPr id="15" name="14 Elipse"/>
          <p:cNvSpPr/>
          <p:nvPr/>
        </p:nvSpPr>
        <p:spPr>
          <a:xfrm>
            <a:off x="353316" y="4511392"/>
            <a:ext cx="287717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2">
                    <a:lumMod val="25000"/>
                  </a:schemeClr>
                </a:solidFill>
              </a:rPr>
              <a:t>9. Evaluación del desempeño</a:t>
            </a:r>
          </a:p>
        </p:txBody>
      </p:sp>
      <p:sp>
        <p:nvSpPr>
          <p:cNvPr id="13" name="12 Elipse"/>
          <p:cNvSpPr/>
          <p:nvPr/>
        </p:nvSpPr>
        <p:spPr>
          <a:xfrm>
            <a:off x="638200" y="3795388"/>
            <a:ext cx="2592288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1"/>
                </a:solidFill>
              </a:rPr>
              <a:t>8.  Operación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131323" y="3071976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2">
                    <a:lumMod val="25000"/>
                  </a:schemeClr>
                </a:solidFill>
              </a:rPr>
              <a:t>7. Apoyo</a:t>
            </a:r>
          </a:p>
        </p:txBody>
      </p:sp>
      <p:sp>
        <p:nvSpPr>
          <p:cNvPr id="11" name="10 Elipse"/>
          <p:cNvSpPr/>
          <p:nvPr/>
        </p:nvSpPr>
        <p:spPr>
          <a:xfrm>
            <a:off x="887065" y="2376948"/>
            <a:ext cx="2770535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2">
                    <a:lumMod val="25000"/>
                  </a:schemeClr>
                </a:solidFill>
              </a:rPr>
              <a:t>6. Planificación</a:t>
            </a:r>
          </a:p>
        </p:txBody>
      </p:sp>
      <p:sp>
        <p:nvSpPr>
          <p:cNvPr id="6" name="5 Elipse"/>
          <p:cNvSpPr/>
          <p:nvPr/>
        </p:nvSpPr>
        <p:spPr>
          <a:xfrm>
            <a:off x="137787" y="924328"/>
            <a:ext cx="2634013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4. Contexto de la Organización</a:t>
            </a:r>
            <a:endParaRPr lang="es-CO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713356" y="1656934"/>
            <a:ext cx="251713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2">
                    <a:lumMod val="25000"/>
                  </a:schemeClr>
                </a:solidFill>
              </a:rPr>
              <a:t>5. Liderazgo</a:t>
            </a: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19 Luna"/>
          <p:cNvSpPr/>
          <p:nvPr/>
        </p:nvSpPr>
        <p:spPr>
          <a:xfrm rot="10800000">
            <a:off x="-183911" y="924328"/>
            <a:ext cx="1315233" cy="4608512"/>
          </a:xfrm>
          <a:prstGeom prst="moon">
            <a:avLst>
              <a:gd name="adj" fmla="val 8750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754450"/>
            <a:ext cx="3933171" cy="4633564"/>
          </a:xfrm>
          <a:prstGeom prst="borderCallout1">
            <a:avLst>
              <a:gd name="adj1" fmla="val 24042"/>
              <a:gd name="adj2" fmla="val -4830"/>
              <a:gd name="adj3" fmla="val 68161"/>
              <a:gd name="adj4" fmla="val -32572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8.1 Planificación y control operacional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8.2 Requisitos para las productos y servicios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8.3 Diseño y desarrollo de los productos y servicios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8.4 Control de los procesos, productos y servicios suministrados externamente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8.5 Producción y prestación del servicio</a:t>
            </a:r>
          </a:p>
          <a:p>
            <a:pPr marL="363538" indent="-363538"/>
            <a:r>
              <a:rPr lang="es-CO" sz="2000" dirty="0">
                <a:solidFill>
                  <a:schemeClr val="bg2">
                    <a:lumMod val="25000"/>
                  </a:schemeClr>
                </a:solidFill>
              </a:rPr>
              <a:t>8.6 Liberación de los productos y servicios</a:t>
            </a:r>
          </a:p>
          <a:p>
            <a:pPr marL="363538" indent="-363538"/>
            <a:r>
              <a:rPr lang="es-CO" sz="2000" b="1" u="sng" dirty="0" smtClean="0">
                <a:solidFill>
                  <a:schemeClr val="bg2">
                    <a:lumMod val="25000"/>
                  </a:schemeClr>
                </a:solidFill>
              </a:rPr>
              <a:t>8.7 Control de las salidas no conformes</a:t>
            </a:r>
          </a:p>
        </p:txBody>
      </p:sp>
      <p:sp>
        <p:nvSpPr>
          <p:cNvPr id="18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ISO9001:2015</a:t>
            </a: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25" y="2816692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01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8. Operación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4113234" cy="86772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8.7 Control de las salidas no conformes</a:t>
            </a:r>
          </a:p>
        </p:txBody>
      </p:sp>
      <p:sp>
        <p:nvSpPr>
          <p:cNvPr id="46084" name="AutoShape 4" descr="data:image/png;base64,iVBORw0KGgoAAAANSUhEUgAAAfYAAABkCAMAAABD7OJyAAAAe1BMVEX////39/djY2MAAACAgIBISEiIiIhAQEDNzc38/PyMjIxqamrv7+9ERER4eHjz8/OYmJhycnKlpaUtLS0cHBwoKCjp6ena2tozMzPh4eFbW1u0tLTV1dVVVVUiIiK/v78RERE4ODi6urqgoKBNTU2VlZXIyMgXFxcLCwuoKoroAAATRElEQVR4nO2dCXejOs+ADWYzSwCz7yFAkv//Cz/JNG2g4PZ+nXnv3Ak6c+Yk2JYlPZYXSFJCDjnkkBeS9N82YE+Y/29b8NeJojxeFZ4qFec3Fjvy4vI36v7K7i/Kf9b6J6b9SPfIH9izPtQkopqyUi00T9LWniEpNfRS1rgcpV0bnrT16En9MlVZqWM20r6lqqFveWt5VBx5SL+IiiqNysl9x54UsmmBJ9JZI0uka8TQS1uPk6zUUKWNiTnISq2olhUnlVS3epKVXhxpY6Ia0mJ5VK6JIis2SqluZgbS8odkSSYr/gJ7LR80wRfYbVmpJneQyB0skp9gd6TYv3CLlJq0WI69S6R7mi+wfxGVd/lzsf/Mwd+K3ZQ2PrD/ALtbvk/y7On/D/ll2NnnVzP2dY8PWWBnnyt+F/umX0/Y2YYBvwh7EcnX9kjaOovka7s8LaTYC/mI+srBVL62R/JsD6XZ/oVbP1zbo73RJuQr7N73sBt9nJut3sZeFJtmHHltbCaxiVcTPWn1Mc77yIxbLM6hOBZ1+7jHRm2Uw9Xcu0FVLO77ODLbuW5ixomux32e9/AijqEGFOc6KMC6OfQ1mrEZiTZxAs1Ep3HiJbGXm2Y0YtXWA63QqScM7M0bGAj6oa98RAPNCG1NZgPRLGEgqOjHKPdisBW1ogJhIHQP+r2kha4jc+5KdAoV9RwDAG/wtYduz1FBA70W6/YiKl5ijtjrWyzM2UDwELvvW7Tag6tQOUFbRVTEK1CVR+j2CH29xQKKZwOTR1TyMQFjezBr7vRhYBLrEVT1RFQAUQ+anrChX29RAQcjbIah0qMPA8HB6G0bzJqGq61Ng+DucDPnIR0mGvLI42piUHvw+srzwnMwUY23DS/Pg02NIS55mRsUrp5434RnjlVjlesRP9FpoE7Vj+EtMEyDn53GBK1TAFpNHfXb9DQkqnrjJ88JzqFucvU8oP644U07GNTg9DR6kx5NE7UTFS5yjdrBHfVXJ+xV68Fqz7HvdhvyvOfhXRgYjVy9gf7p7PBGt6Eq6MKLFAwUVqOqu307ca+cHeRU5V4PVtsDGihMharNu4Mh703uoNUaT0a4qt2nUIer6CDEgmMs0MBpOIOppgZVdZVHpSMuYliFfgjAiUcNXHVyHR3ErkQA8zcDtaFVSwhgH0z3kwmxvg1oILg9RoMwUDOh6gim2LHDxxz0Azawup+xaXnJR92BWJ1PPAGCMzZhIKiaqMP7tzMI0yfCR5cqCqx2mkq6M3HbK1E1Uo0FnM5yuKpZveLTGs9b3CQpTYk3kEAtKPFvV+IEXU6ye8o8TuyG1K3Lko44dmeylGYkukwhud59QjsSauRyJy6oKnmlk9q0WX/VoKuepLeM6AMZRlLQgrSWpqWmpyg0bTiZGpJRn8G8bJfkSpnbZqENVRmsA/oF1+FLBFVr0tigirnUNysy5bVFCXZlE96CggL1ByOpo6K3SG6jgzF0Jdy27q4wEFS1DKqWBhlKcBBjgRcTeJWh/kHNWrcDB0P7OjvoCa0FdUkPAQhrStLRIOqADp5dJb8QzYFTmc/OFimHakxN80TazoBY3JhPLeIYpGqF22M1NGCK4kc1OmiS4lYIrSWpIerUOtnEaAg6KC5agK3tyAn0A7YkU8GUhGV5kVukMeZY1CKsHuhnyQWrzthhfR08MNptOQlLcjn76e1CyhAGQwZRgVkhPHWRm4J9HlTtWUFr1g/Qa02V9H4hqn2JIKqZ0gfkNJLrLcURVBpVr2TQaXKB83dHXQWi6oSkohCrK2kCroPVmR91pxNsIFh6t0hvE1tnNYTyDFe73vQhrONAJqya+gknJ8TupvHV0YArbkd76MqBsLkuaB01MkQ+BDDnRGuwKnYFF1sIW62YE7FNIJABitwgXK/BwfOb1pTRCxp4uaXgIFSdGhhrGAtVBf0sPV+JroHbVpySewXrNzgIscAtxuThsFIiTgwHhmUB9cBBk9R3YXWoglZXOXeQONxTBnAw7jSIxR0c7NBAfgMFNdM5uNrdfRhskHd2L2KRD7MvBaHXUPPLUUlpAQA0EQs3rlB/dWZpbMEINyBWbZZ3RIew5hALEdagZxlN4wsJH9ibd+wV+i+wd6SERp7AzhF78o49F64CYbsR2DvAXr1j1wD7WWBX37FX9hK7MmOHsSxYLrFP79jD2kik2IMczhEP7GjgjB0NLPpH1TfsMWDPFABk9wJ7RyLAPj5jL5QP7BliRwchFuCK88AOWSyws7NwMN/DDhm4hf0isAsH2yfs5RP2ALEDCzGuzQd2Y0QDGWInQyKw82fszgd27YEdB1PuI7Z+gqOHgtirD+zjE3aR7YrA/p7tK+yY7RmBwTaJqJwvM/b6I9sBe7vAvs52HIHNwGfsz9nuvWf7DbCTKvbdFXZwFVSlEBVjib19xx4h9rx6S+EldhuxW0kWiXE96PVtI9tjke32I9ufsWO2N1abEsDuaKtsTxnEShPY5+kMHJyxO4A9/iZ2DOAH9uy+znY4UX/GXgrsrch27wl7JLCDL4GJ2d6usJsFTd0bAG5EtsPM3TiQ7fVdYHdCMBoDaBqIHexToke2z9hvIqrRhNi7e6rAHFhqVeQj9rYyBCt/jupbto8TnGKApdtewBIYwW+zkT1HhXawCAnshTcJV96yvRHYz506Z/stA8Bwvq9uYlyOIhnAwXli6Ohj5r/P4xKiAtkeZxE4GMJoryGqdECtIpmAJfR6f5vk0UHQOutvxdKE2MfrucBsBwdz6Ap2CQJ7DdneDh/YR3vIwerCb+dshwEAAdBt3ivCwQs6SN+xU8BuMXOAEY7YY3TQzh/ZjmEV2Q7bGJ6Icf02FgR2pxRhPVuNwA4Owt7Dg8RtH5P8lCP28xN2HXY8ZRq7uA0yQpHtPezTwBQ1MwV2zeh0P21hczQBdqWAWME+a3DqWGT7abqMcH4vFLgI9lm963qwiNhdI7JdvwQhgc2Bn8BGMcTNVwqvHM4bwXLEvQ3XWdrXYliWDLZcxLzacBWw3woVulJhc5RiAA3YvES+6+HeBtd2L2sqseXyBHYVZ26liNNxzvbET2DHBBtRT2BvYMcDvXrFCMkAASxrcBCmCzsU2Q5TM2wvOzM9Z3hne3AyMMCEHZMmsMM+ULXRbTNVIIAn+wJdQVRwzzlP8jpsJE91RBC7M1Swve1TvHiC6c50XRMCEFSlYNl34OAFJuHYwrysTLy9xMpqwE01VgUHhwZ3ZzisbJVZOcwm6DZm+60AB22HWLHADhNHZyqpVzuBSBG90K8Yi0oX2d4EhIOqu2su13bFZy4jrkJ8H7ETeAOvFJe5BCcu31dcQuYasHTiA3p4JYoRu+tjPVdcBOxsruvjVcTuMsUnbG4D2Y6qUlQFLyDWUCy6Es1gWIpXbL5axdAB8aEroQCzHa7O+l0fsh3rPWwl6OC7KugL5kA0kAkFLm7pZqtBFTZqhCnwIhUKhCnKXBcqYLZjVMhbVKpWRMUV+kEFYPcV9marAtgZE07NjRC7cPBNAUzybxH0MRiIfXY7FbGAbIdOZ1XQ4np336MCfSH2OSrwD+zjiU/SuSuMCmKfo4Ju+4iduB+2YrY/3Marz5P8s1zO7vNbxP4siP1JcEv3LID9WRD7swD2Z4FsX7zvl6Yg9ifBo8azwMS1MAUcXJiyvJuFsX6WZmnKdWmKsrrXhdifBLF/vCGI/bkYsS9MWT5KXJuyupULW7rF+3xpCl/eskfsz2KsTVlG5XmSf5avsPdL7Odlp78Ve7I0JfiH2JemyLEzb/lIeIVd+Qr7MhlCOfZmhf28jMqfiB12f8/yJ2P/ItsXDwD+SbaTL7Pd+WfZ/iuxr6PyF2Jfzaw/y/YD+7N8gV3797C7X2H/XWs7+RL7F5P8z7C3vwQ7nCWf366xB60Ue7h8IrnGrsqxR0v/19jvyw9Rfcr21e7yH2V7t5zk19nOz1Lsdi7Fri6TYYWdjcuHvGvs7XKbscKe0iWg/+faXp8WzdbYO3sZ6xX2amniGvuwVLbGbq+ULbErxtKDFXb/tHw8v8KeropX2DNt2dcKu2Uso7LCfpmk2PnS7XW2B0tla+z2cjivsPurqKywuyu397CvZI19JWvsK1ljX8ka+0pW2Neywr6Wk/zjCCvsK1ln+7r4LP2Qxhr7StbYV7LGvhL+xWeuPGlU/g3sa4P+XOzrbF/JX4h92erI9s3ivw/7Ul4U++tl+1JeFPuR7S+J/cj2l8R+ZPu/h53LsU8/wy79IDw+eJUV/1bsd6nbPJJ/RU7/Jdhj6fcLC/oT7KvnH2vh8lFht3Lsze6XWlBG6fcqlUgaFYVKk2H9BG4lljwqF7nbw1k6Kk7mL8EeSE1UAunAdSepB2kgna/qQDqur9LQk07+tZdKOl4Zl+Yrk7vtB9LhnE5ScMUkdbsepFw7eVS+if3nIjXykP+x/M+w/6XyHx3NB/aXlO+u7YVs+XUtK5MsREptZdKsUOr91n5tWVYhaV5Y9e7OwYXGdS2xLbVq2QKb1tbu8qygUSzb89ydG/rpZrHiuqL3a7rtWZpKe09nj93tvgUsJZPF7ZvYr1SyM3IdSiV7Wt+GYtkGRDEkB4EBGlN1n42VUzrusbnE2Pp83eN+TSgN93WnI6Xmzm6cGfi7LZczpZs7Tj8Uv0HCNN3aKCXdaDOSepTeNtUXugMjCoqjzWJldDCcikM3lV/PAx4EQMa9hPge9rSRgFECeilUc3fP27VTasvOMtlNUmokVzfdn2rSxkyr1t7hqripe82bPer+2Gc8tvdGpKJRXqjlZuesO/cpcaOy0NrLZwWsonhwZtfI3DoCAbCAuRq9Fp6+Ue4b9ER8LblmZrMxohVOQ+yyppvYUxVzlJ8vruv+KNuL5ibBnqqjS/ht92DvFwqcUfdnC3DyvI89NFNfsoB0OodJbWeqRFG0eHdAFrFBCs/Za+xGakGqZtPzKrmZ4PW9AguMTwrY0J5HRtjFo80GVpge84EUeegTu/8cGF+73TXCUiAejp/Bssmk+CEYN6T3DeVp02Kw7Vsmidt3sCtDaLT72JQMos5b2UFRmST5bMXefmla0jxx9o/99pgp0vNtF4W7Y8L1GpgMPlN79J2cgGy0dX+21k4OZLsGc1ymlp8MsPAX3Rjx1aAcN8gEmjEGTME9idZ/GlXsEhq6wMJSb/x8Z8DtuY5D9Ur18+dBgbCiCsdE3pa7G5PvYGdFUd3kdz38spfc2ChG2uyS8+082MduRe1g3+zdWV5rbE/nko2DHUuWF95Grb4bG1/traq9b01jbpZpOWDXr6RQm0/WpVkWAnZm+Zq3gT1LL+P8+SvX/LwvgXBfBXYlyOlG54rlNoA91UZtAzvLiirhJDPpNLSnvX3LN7d0XH73mU1UdqfNHZx4d5G4JJxLsr3qiFued9EY91ujJtUu90z/nIvv4jvmFCa70xSz8iiOd57G+Kc37Fn5GTuufPPd0dMWdnBaF9jZ6bY5ZC0TnxCxa5CHW/cBGWY7b61pe0t3gZnXv1SMhRvDYpZvYq/uMuxsoPvzsHArvZ12hoV7aki1bf5DxA8A7IhN1SLrnd0xV/WShylXahOlNPeXkIsxTc62glRgh6VXip2F29grgR3WPmNzUFre24PB4bw1KBWYDDL8ivbmXX1WPRbcajedvpvtMuyMQ+z3b1hdcSLQ9w5Z3a2fGupYOzlZV7UU+wSLi6/tLyHG/gkDRyuEZWqld84v+vZsILDbOWa7umH7d7DDHLlzerx6DnF5x8i13cKC2CtaGjp1NgIjsBeVxeA4sef8d7NdtrZbdMvxd7FhY5nuHo+vTqlH1NybpisawvFZ3z1bVx6sY+N+tjve/tMS1kG2M7XfGzOsqxRyyrcfQgnsHSz8Vb71zOQb2NmF7u02LdOBjX4E4yreijtit8rGS2i/kc4M1/bu1uAatuf8d7NdcgArTGpfqmo3Z2pTr9S77FHW/qiEnXw7wPF5d1gVas4duru2M2/30A7iN+dBu+86Dud2bYp3fluucG4pxD8Zxs2TeTGKL5AwJ9pcv6rcJkVCg6rqtuJ2jVQ8nWtDu7l4Kn0pHN5e22HyDXAnPxl0737Gd7FfdMm5nQ/BNE37T2YLPg3Sxbse9ufZggfBRYLO5VOwv1f3ufSRt1tB433lSrXft99xn6F1w6bj/kXs1diFb84lGbdIOmDcNpun/IKTTRBst2aVuEOkXLfjlvEaXQuCate10zcfxfxHnzSR/7Llv1G+i/0/LQf5tbwE9n9J/uDRdmB/STmwv6Qc2F9SDuwvKQf2l5QD+0vKAzv+RvohLyPv2J3tz4wd8lfKB3bpVz8P+bvkY5KXfvXzkL9L3rHL/wTfIX+XHDv5l5QD+0vKgf0l5cD+knJgf0k5sL+kHNhfUg7sLykH9peUA/tLyoH9JeXA/pJyYH9JObC/pBzYX1IO7C8pB/aXlAP7S8qB/SXlwP6ScmB/STmwv6Qc2F9SDuwvKQf2l5QD+0vKgf0l5eNXKKV/1vKQv0u0B/axwT/B9AfLtTMO+UVi5w/swWh65h8tnn7Ir5Lm8WvpTDnkheQP/oXMQw455JBDDjnk/yn/B/G3AO5cIEX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13" name="12 Elipse"/>
          <p:cNvSpPr/>
          <p:nvPr/>
        </p:nvSpPr>
        <p:spPr>
          <a:xfrm>
            <a:off x="1704706" y="1509826"/>
            <a:ext cx="5788294" cy="114481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ISO9001:2008</a:t>
            </a:r>
          </a:p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CONTROL DEL PRODUCTO NO CONFORME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" name="Rectángulo redondeado 1"/>
          <p:cNvSpPr/>
          <p:nvPr/>
        </p:nvSpPr>
        <p:spPr>
          <a:xfrm>
            <a:off x="1462886" y="3507974"/>
            <a:ext cx="6474542" cy="161802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400" dirty="0" smtClean="0">
                <a:solidFill>
                  <a:schemeClr val="tx1"/>
                </a:solidFill>
              </a:rPr>
              <a:t>ISO9001:2015</a:t>
            </a:r>
          </a:p>
          <a:p>
            <a:pPr algn="ctr"/>
            <a:r>
              <a:rPr lang="es-CO" sz="2400" dirty="0" smtClean="0">
                <a:solidFill>
                  <a:schemeClr val="tx1"/>
                </a:solidFill>
              </a:rPr>
              <a:t>CONTROL DE LAS SALIDAS NO CONFORMES</a:t>
            </a:r>
            <a:endParaRPr lang="es-CO" sz="2400" dirty="0">
              <a:solidFill>
                <a:schemeClr val="tx1"/>
              </a:solidFill>
            </a:endParaRPr>
          </a:p>
        </p:txBody>
      </p:sp>
      <p:sp>
        <p:nvSpPr>
          <p:cNvPr id="3" name="Flecha abajo 2"/>
          <p:cNvSpPr/>
          <p:nvPr/>
        </p:nvSpPr>
        <p:spPr>
          <a:xfrm>
            <a:off x="4306529" y="2921341"/>
            <a:ext cx="457200" cy="409600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375" y="3843081"/>
            <a:ext cx="1002511" cy="68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459" y="1881758"/>
            <a:ext cx="884614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575" y="882808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47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/>
        </p:nvSpPr>
        <p:spPr>
          <a:xfrm>
            <a:off x="1515383" y="5537055"/>
            <a:ext cx="7001692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Serie temas de calidad en la sede. No.2. Oficina de Planeación y Estadística. Sede Bogotá.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pic>
        <p:nvPicPr>
          <p:cNvPr id="21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42" y="45169"/>
            <a:ext cx="1881886" cy="777301"/>
          </a:xfrm>
          <a:prstGeom prst="rect">
            <a:avLst/>
          </a:prstGeom>
          <a:noFill/>
        </p:spPr>
      </p:pic>
      <p:sp>
        <p:nvSpPr>
          <p:cNvPr id="6" name="9 CuadroTexto"/>
          <p:cNvSpPr txBox="1"/>
          <p:nvPr/>
        </p:nvSpPr>
        <p:spPr>
          <a:xfrm>
            <a:off x="1959428" y="164612"/>
            <a:ext cx="68443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s-CO" sz="24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CONTROL DE FALLAS EN LA PRESTACIÓN DEL SERVICIO</a:t>
            </a:r>
            <a:endParaRPr lang="es-ES" sz="2400" kern="10" dirty="0">
              <a:ln w="9525">
                <a:noFill/>
                <a:round/>
                <a:headEnd/>
                <a:tailEnd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4638" y="900270"/>
            <a:ext cx="4649561" cy="4558985"/>
          </a:xfrm>
          <a:prstGeom prst="rect">
            <a:avLst/>
          </a:prstGeom>
        </p:spPr>
      </p:pic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74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3637" y="1397465"/>
            <a:ext cx="1881886" cy="777301"/>
          </a:xfrm>
          <a:prstGeom prst="rect">
            <a:avLst/>
          </a:prstGeom>
          <a:noFill/>
        </p:spPr>
      </p:pic>
      <p:sp>
        <p:nvSpPr>
          <p:cNvPr id="6" name="9 CuadroTexto"/>
          <p:cNvSpPr txBox="1"/>
          <p:nvPr/>
        </p:nvSpPr>
        <p:spPr>
          <a:xfrm>
            <a:off x="5568286" y="1786115"/>
            <a:ext cx="23074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s-CO" sz="24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ISO9001:2015</a:t>
            </a:r>
            <a:endParaRPr lang="es-ES" sz="2400" kern="10" dirty="0">
              <a:ln w="9525">
                <a:noFill/>
                <a:round/>
                <a:headEnd/>
                <a:tailEnd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cs typeface="Calibri" pitchFamily="34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682383" y="2402006"/>
            <a:ext cx="3084394" cy="1200329"/>
          </a:xfrm>
          <a:prstGeom prst="rect">
            <a:avLst/>
          </a:prstGeom>
          <a:solidFill>
            <a:schemeClr val="bg2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CO" sz="2400" dirty="0" smtClean="0"/>
              <a:t>FALLA EN LA PRESTACIÓN DEL SERVICIO</a:t>
            </a:r>
            <a:endParaRPr lang="es-CO" sz="2400" dirty="0"/>
          </a:p>
        </p:txBody>
      </p:sp>
      <p:sp>
        <p:nvSpPr>
          <p:cNvPr id="7" name="CuadroTexto 6"/>
          <p:cNvSpPr txBox="1"/>
          <p:nvPr/>
        </p:nvSpPr>
        <p:spPr>
          <a:xfrm>
            <a:off x="5340650" y="2586671"/>
            <a:ext cx="3084394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CO" sz="2400" dirty="0" smtClean="0"/>
              <a:t>SALIDA NO CONFORME</a:t>
            </a:r>
            <a:endParaRPr lang="es-CO" sz="2400" dirty="0"/>
          </a:p>
        </p:txBody>
      </p:sp>
      <p:sp>
        <p:nvSpPr>
          <p:cNvPr id="3" name="CuadroTexto 2"/>
          <p:cNvSpPr txBox="1"/>
          <p:nvPr/>
        </p:nvSpPr>
        <p:spPr>
          <a:xfrm>
            <a:off x="4094329" y="2579926"/>
            <a:ext cx="9689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800" b="1" dirty="0" smtClean="0"/>
              <a:t>=</a:t>
            </a:r>
            <a:endParaRPr lang="es-CO" sz="4800" b="1" dirty="0"/>
          </a:p>
        </p:txBody>
      </p:sp>
      <p:sp>
        <p:nvSpPr>
          <p:cNvPr id="8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58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/>
        </p:nvSpPr>
        <p:spPr>
          <a:xfrm>
            <a:off x="1515383" y="5537055"/>
            <a:ext cx="7001692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Serie temas de calidad en la sede. No.2. Oficina de Planeación y Estadística. Sede Bogotá.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pic>
        <p:nvPicPr>
          <p:cNvPr id="21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42" y="45169"/>
            <a:ext cx="1881886" cy="777301"/>
          </a:xfrm>
          <a:prstGeom prst="rect">
            <a:avLst/>
          </a:prstGeom>
          <a:noFill/>
        </p:spPr>
      </p:pic>
      <p:sp>
        <p:nvSpPr>
          <p:cNvPr id="6" name="9 CuadroTexto"/>
          <p:cNvSpPr txBox="1"/>
          <p:nvPr/>
        </p:nvSpPr>
        <p:spPr>
          <a:xfrm>
            <a:off x="1959428" y="164612"/>
            <a:ext cx="68443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s-CO" sz="24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CONTROL DE FALLAS EN LA PRESTACIÓN DEL SERVICIO</a:t>
            </a:r>
            <a:endParaRPr lang="es-ES" sz="2400" kern="10" dirty="0">
              <a:ln w="9525">
                <a:noFill/>
                <a:round/>
                <a:headEnd/>
                <a:tailEnd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2657" t="4003" r="2657"/>
          <a:stretch/>
        </p:blipFill>
        <p:spPr>
          <a:xfrm>
            <a:off x="1632857" y="1175657"/>
            <a:ext cx="5486399" cy="400142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49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1227222" y="1778170"/>
            <a:ext cx="6400800" cy="685799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CO" sz="3600" kern="10" dirty="0" smtClean="0">
                <a:ln w="9525">
                  <a:noFill/>
                  <a:round/>
                  <a:headEnd/>
                  <a:tailEnd/>
                </a:ln>
                <a:solidFill>
                  <a:srgbClr val="89B42A"/>
                </a:solidFill>
                <a:latin typeface="Arial Narrow"/>
              </a:rPr>
              <a:t>CONCEPTOS BÁSICOS</a:t>
            </a:r>
            <a:endParaRPr lang="es-CO" sz="3600" kern="10" dirty="0">
              <a:ln w="9525">
                <a:noFill/>
                <a:round/>
                <a:headEnd/>
                <a:tailEnd/>
              </a:ln>
              <a:solidFill>
                <a:srgbClr val="89B42A"/>
              </a:solidFill>
              <a:latin typeface="Arial Narrow"/>
            </a:endParaRPr>
          </a:p>
        </p:txBody>
      </p:sp>
      <p:sp>
        <p:nvSpPr>
          <p:cNvPr id="3" name="1 Marcador de número de diapositiva"/>
          <p:cNvSpPr txBox="1">
            <a:spLocks/>
          </p:cNvSpPr>
          <p:nvPr/>
        </p:nvSpPr>
        <p:spPr bwMode="auto">
          <a:xfrm>
            <a:off x="638200" y="6356350"/>
            <a:ext cx="2133600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2B142-5295-4411-B9B5-9DB4222DC1F2}" type="slidenum">
              <a:rPr kumimoji="0" lang="es-E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E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13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8. Operación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4113234" cy="86772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8.7 Control de las salidas no conformes</a:t>
            </a:r>
          </a:p>
        </p:txBody>
      </p:sp>
      <p:sp>
        <p:nvSpPr>
          <p:cNvPr id="46084" name="AutoShape 4" descr="data:image/png;base64,iVBORw0KGgoAAAANSUhEUgAAAfYAAABkCAMAAABD7OJyAAAAe1BMVEX////39/djY2MAAACAgIBISEiIiIhAQEDNzc38/PyMjIxqamrv7+9ERER4eHjz8/OYmJhycnKlpaUtLS0cHBwoKCjp6ena2tozMzPh4eFbW1u0tLTV1dVVVVUiIiK/v78RERE4ODi6urqgoKBNTU2VlZXIyMgXFxcLCwuoKoroAAATRElEQVR4nO2dCXejOs+ADWYzSwCz7yFAkv//Cz/JNG2g4PZ+nXnv3Ak6c+Yk2JYlPZYXSFJCDjnkkBeS9N82YE+Y/29b8NeJojxeFZ4qFec3Fjvy4vI36v7K7i/Kf9b6J6b9SPfIH9izPtQkopqyUi00T9LWniEpNfRS1rgcpV0bnrT16En9MlVZqWM20r6lqqFveWt5VBx5SL+IiiqNysl9x54UsmmBJ9JZI0uka8TQS1uPk6zUUKWNiTnISq2olhUnlVS3epKVXhxpY6Ia0mJ5VK6JIis2SqluZgbS8odkSSYr/gJ7LR80wRfYbVmpJneQyB0skp9gd6TYv3CLlJq0WI69S6R7mi+wfxGVd/lzsf/Mwd+K3ZQ2PrD/ALtbvk/y7On/D/ll2NnnVzP2dY8PWWBnnyt+F/umX0/Y2YYBvwh7EcnX9kjaOovka7s8LaTYC/mI+srBVL62R/JsD6XZ/oVbP1zbo73RJuQr7N73sBt9nJut3sZeFJtmHHltbCaxiVcTPWn1Mc77yIxbLM6hOBZ1+7jHRm2Uw9Xcu0FVLO77ODLbuW5ixomux32e9/AijqEGFOc6KMC6OfQ1mrEZiTZxAs1Ep3HiJbGXm2Y0YtXWA63QqScM7M0bGAj6oa98RAPNCG1NZgPRLGEgqOjHKPdisBW1ogJhIHQP+r2kha4jc+5KdAoV9RwDAG/wtYduz1FBA70W6/YiKl5ijtjrWyzM2UDwELvvW7Tag6tQOUFbRVTEK1CVR+j2CH29xQKKZwOTR1TyMQFjezBr7vRhYBLrEVT1RFQAUQ+anrChX29RAQcjbIah0qMPA8HB6G0bzJqGq61Ng+DucDPnIR0mGvLI42piUHvw+srzwnMwUY23DS/Pg02NIS55mRsUrp5434RnjlVjlesRP9FpoE7Vj+EtMEyDn53GBK1TAFpNHfXb9DQkqnrjJ88JzqFucvU8oP644U07GNTg9DR6kx5NE7UTFS5yjdrBHfVXJ+xV68Fqz7HvdhvyvOfhXRgYjVy9gf7p7PBGt6Eq6MKLFAwUVqOqu307ca+cHeRU5V4PVtsDGihMharNu4Mh703uoNUaT0a4qt2nUIer6CDEgmMs0MBpOIOppgZVdZVHpSMuYliFfgjAiUcNXHVyHR3ErkQA8zcDtaFVSwhgH0z3kwmxvg1oILg9RoMwUDOh6gim2LHDxxz0Azawup+xaXnJR92BWJ1PPAGCMzZhIKiaqMP7tzMI0yfCR5cqCqx2mkq6M3HbK1E1Uo0FnM5yuKpZveLTGs9b3CQpTYk3kEAtKPFvV+IEXU6ye8o8TuyG1K3Lko44dmeylGYkukwhud59QjsSauRyJy6oKnmlk9q0WX/VoKuepLeM6AMZRlLQgrSWpqWmpyg0bTiZGpJRn8G8bJfkSpnbZqENVRmsA/oF1+FLBFVr0tigirnUNysy5bVFCXZlE96CggL1ByOpo6K3SG6jgzF0Jdy27q4wEFS1DKqWBhlKcBBjgRcTeJWh/kHNWrcDB0P7OjvoCa0FdUkPAQhrStLRIOqADp5dJb8QzYFTmc/OFimHakxN80TazoBY3JhPLeIYpGqF22M1NGCK4kc1OmiS4lYIrSWpIerUOtnEaAg6KC5agK3tyAn0A7YkU8GUhGV5kVukMeZY1CKsHuhnyQWrzthhfR08MNptOQlLcjn76e1CyhAGQwZRgVkhPHWRm4J9HlTtWUFr1g/Qa02V9H4hqn2JIKqZ0gfkNJLrLcURVBpVr2TQaXKB83dHXQWi6oSkohCrK2kCroPVmR91pxNsIFh6t0hvE1tnNYTyDFe73vQhrONAJqya+gknJ8TupvHV0YArbkd76MqBsLkuaB01MkQ+BDDnRGuwKnYFF1sIW62YE7FNIJABitwgXK/BwfOb1pTRCxp4uaXgIFSdGhhrGAtVBf0sPV+JroHbVpySewXrNzgIscAtxuThsFIiTgwHhmUB9cBBk9R3YXWoglZXOXeQONxTBnAw7jSIxR0c7NBAfgMFNdM5uNrdfRhskHd2L2KRD7MvBaHXUPPLUUlpAQA0EQs3rlB/dWZpbMEINyBWbZZ3RIew5hALEdagZxlN4wsJH9ibd+wV+i+wd6SERp7AzhF78o49F64CYbsR2DvAXr1j1wD7WWBX37FX9hK7MmOHsSxYLrFP79jD2kik2IMczhEP7GjgjB0NLPpH1TfsMWDPFABk9wJ7RyLAPj5jL5QP7BliRwchFuCK88AOWSyws7NwMN/DDhm4hf0isAsH2yfs5RP2ALEDCzGuzQd2Y0QDGWInQyKw82fszgd27YEdB1PuI7Z+gqOHgtirD+zjE3aR7YrA/p7tK+yY7RmBwTaJqJwvM/b6I9sBe7vAvs52HIHNwGfsz9nuvWf7DbCTKvbdFXZwFVSlEBVjib19xx4h9rx6S+EldhuxW0kWiXE96PVtI9tjke32I9ufsWO2N1abEsDuaKtsTxnEShPY5+kMHJyxO4A9/iZ2DOAH9uy+znY4UX/GXgrsrch27wl7JLCDL4GJ2d6usJsFTd0bAG5EtsPM3TiQ7fVdYHdCMBoDaBqIHexToke2z9hvIqrRhNi7e6rAHFhqVeQj9rYyBCt/jupbto8TnGKApdtewBIYwW+zkT1HhXawCAnshTcJV96yvRHYz506Z/stA8Bwvq9uYlyOIhnAwXli6Ohj5r/P4xKiAtkeZxE4GMJoryGqdECtIpmAJfR6f5vk0UHQOutvxdKE2MfrucBsBwdz6Ap2CQJ7DdneDh/YR3vIwerCb+dshwEAAdBt3ivCwQs6SN+xU8BuMXOAEY7YY3TQzh/ZjmEV2Q7bGJ6Icf02FgR2pxRhPVuNwA4Owt7Dg8RtH5P8lCP28xN2HXY8ZRq7uA0yQpHtPezTwBQ1MwV2zeh0P21hczQBdqWAWME+a3DqWGT7abqMcH4vFLgI9lm963qwiNhdI7JdvwQhgc2Bn8BGMcTNVwqvHM4bwXLEvQ3XWdrXYliWDLZcxLzacBWw3woVulJhc5RiAA3YvES+6+HeBtd2L2sqseXyBHYVZ26liNNxzvbET2DHBBtRT2BvYMcDvXrFCMkAASxrcBCmCzsU2Q5TM2wvOzM9Z3hne3AyMMCEHZMmsMM+ULXRbTNVIIAn+wJdQVRwzzlP8jpsJE91RBC7M1Swve1TvHiC6c50XRMCEFSlYNl34OAFJuHYwrysTLy9xMpqwE01VgUHhwZ3ZzisbJVZOcwm6DZm+60AB22HWLHADhNHZyqpVzuBSBG90K8Yi0oX2d4EhIOqu2su13bFZy4jrkJ8H7ETeAOvFJe5BCcu31dcQuYasHTiA3p4JYoRu+tjPVdcBOxsruvjVcTuMsUnbG4D2Y6qUlQFLyDWUCy6Es1gWIpXbL5axdAB8aEroQCzHa7O+l0fsh3rPWwl6OC7KugL5kA0kAkFLm7pZqtBFTZqhCnwIhUKhCnKXBcqYLZjVMhbVKpWRMUV+kEFYPcV9marAtgZE07NjRC7cPBNAUzybxH0MRiIfXY7FbGAbIdOZ1XQ4np336MCfSH2OSrwD+zjiU/SuSuMCmKfo4Ju+4iduB+2YrY/3Marz5P8s1zO7vNbxP4siP1JcEv3LID9WRD7swD2Z4FsX7zvl6Yg9ifBo8azwMS1MAUcXJiyvJuFsX6WZmnKdWmKsrrXhdifBLF/vCGI/bkYsS9MWT5KXJuyupULW7rF+3xpCl/eskfsz2KsTVlG5XmSf5avsPdL7Odlp78Ve7I0JfiH2JemyLEzb/lIeIVd+Qr7MhlCOfZmhf28jMqfiB12f8/yJ2P/ItsXDwD+SbaTL7Pd+WfZ/iuxr6PyF2Jfzaw/y/YD+7N8gV3797C7X2H/XWs7+RL7F5P8z7C3vwQ7nCWf366xB60Ue7h8IrnGrsqxR0v/19jvyw9Rfcr21e7yH2V7t5zk19nOz1Lsdi7Fri6TYYWdjcuHvGvs7XKbscKe0iWg/+faXp8WzdbYO3sZ6xX2amniGvuwVLbGbq+ULbErxtKDFXb/tHw8v8KeropX2DNt2dcKu2Uso7LCfpmk2PnS7XW2B0tla+z2cjivsPurqKywuyu397CvZI19JWvsK1ljX8ka+0pW2Neywr6Wk/zjCCvsK1ln+7r4LP2Qxhr7StbYV7LGvhL+xWeuPGlU/g3sa4P+XOzrbF/JX4h92erI9s3ivw/7Ul4U++tl+1JeFPuR7S+J/cj2l8R+ZPu/h53LsU8/wy79IDw+eJUV/1bsd6nbPJJ/RU7/Jdhj6fcLC/oT7KvnH2vh8lFht3Lsze6XWlBG6fcqlUgaFYVKk2H9BG4lljwqF7nbw1k6Kk7mL8EeSE1UAunAdSepB2kgna/qQDqur9LQk07+tZdKOl4Zl+Yrk7vtB9LhnE5ScMUkdbsepFw7eVS+if3nIjXykP+x/M+w/6XyHx3NB/aXlO+u7YVs+XUtK5MsREptZdKsUOr91n5tWVYhaV5Y9e7OwYXGdS2xLbVq2QKb1tbu8qygUSzb89ydG/rpZrHiuqL3a7rtWZpKe09nj93tvgUsJZPF7ZvYr1SyM3IdSiV7Wt+GYtkGRDEkB4EBGlN1n42VUzrusbnE2Pp83eN+TSgN93WnI6Xmzm6cGfi7LZczpZs7Tj8Uv0HCNN3aKCXdaDOSepTeNtUXugMjCoqjzWJldDCcikM3lV/PAx4EQMa9hPge9rSRgFECeilUc3fP27VTasvOMtlNUmokVzfdn2rSxkyr1t7hqripe82bPer+2Gc8tvdGpKJRXqjlZuesO/cpcaOy0NrLZwWsonhwZtfI3DoCAbCAuRq9Fp6+Ue4b9ER8LblmZrMxohVOQ+yyppvYUxVzlJ8vruv+KNuL5ibBnqqjS/ht92DvFwqcUfdnC3DyvI89NFNfsoB0OodJbWeqRFG0eHdAFrFBCs/Za+xGakGqZtPzKrmZ4PW9AguMTwrY0J5HRtjFo80GVpge84EUeegTu/8cGF+73TXCUiAejp/Bssmk+CEYN6T3DeVp02Kw7Vsmidt3sCtDaLT72JQMos5b2UFRmST5bMXefmla0jxx9o/99pgp0vNtF4W7Y8L1GpgMPlN79J2cgGy0dX+21k4OZLsGc1ymlp8MsPAX3Rjx1aAcN8gEmjEGTME9idZ/GlXsEhq6wMJSb/x8Z8DtuY5D9Ur18+dBgbCiCsdE3pa7G5PvYGdFUd3kdz38spfc2ChG2uyS8+082MduRe1g3+zdWV5rbE/nko2DHUuWF95Grb4bG1/traq9b01jbpZpOWDXr6RQm0/WpVkWAnZm+Zq3gT1LL+P8+SvX/LwvgXBfBXYlyOlG54rlNoA91UZtAzvLiirhJDPpNLSnvX3LN7d0XH73mU1UdqfNHZx4d5G4JJxLsr3qiFued9EY91ujJtUu90z/nIvv4jvmFCa70xSz8iiOd57G+Kc37Fn5GTuufPPd0dMWdnBaF9jZ6bY5ZC0TnxCxa5CHW/cBGWY7b61pe0t3gZnXv1SMhRvDYpZvYq/uMuxsoPvzsHArvZ12hoV7aki1bf5DxA8A7IhN1SLrnd0xV/WShylXahOlNPeXkIsxTc62glRgh6VXip2F29grgR3WPmNzUFre24PB4bw1KBWYDDL8ivbmXX1WPRbcajedvpvtMuyMQ+z3b1hdcSLQ9w5Z3a2fGupYOzlZV7UU+wSLi6/tLyHG/gkDRyuEZWqld84v+vZsILDbOWa7umH7d7DDHLlzerx6DnF5x8i13cKC2CtaGjp1NgIjsBeVxeA4sef8d7NdtrZbdMvxd7FhY5nuHo+vTqlH1NybpisawvFZ3z1bVx6sY+N+tjve/tMS1kG2M7XfGzOsqxRyyrcfQgnsHSz8Vb71zOQb2NmF7u02LdOBjX4E4yreijtit8rGS2i/kc4M1/bu1uAatuf8d7NdcgArTGpfqmo3Z2pTr9S77FHW/qiEnXw7wPF5d1gVas4duru2M2/30A7iN+dBu+86Dud2bYp3fluucG4pxD8Zxs2TeTGKL5AwJ9pcv6rcJkVCg6rqtuJ2jVQ8nWtDu7l4Kn0pHN5e22HyDXAnPxl0737Gd7FfdMm5nQ/BNE37T2YLPg3Sxbse9ufZggfBRYLO5VOwv1f3ufSRt1tB433lSrXft99xn6F1w6bj/kXs1diFb84lGbdIOmDcNpun/IKTTRBst2aVuEOkXLfjlvEaXQuCate10zcfxfxHnzSR/7Llv1G+i/0/LQf5tbwE9n9J/uDRdmB/STmwv6Qc2F9SDuwvKQf2l5QD+0vKAzv+RvohLyPv2J3tz4wd8lfKB3bpVz8P+bvkY5KXfvXzkL9L3rHL/wTfIX+XHDv5l5QD+0vKgf0l5cD+knJgf0k5sL+kHNhfUg7sLykH9peUA/tLyoH9JeXA/pJyYH9JObC/pBzYX1IO7C8pB/aXlAP7S8qB/SXlwP6ScmB/STmwv6Qc2F9SDuwvKQf2l5QD+0vKgf0l5eNXKKV/1vKQv0u0B/axwT/B9AfLtTMO+UVi5w/swWh65h8tnn7Ir5Lm8WvpTDnkheQP/oXMQw455JBDDjnk/yn/B/G3AO5cIEX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2" name="21 Rectángulo"/>
          <p:cNvSpPr/>
          <p:nvPr/>
        </p:nvSpPr>
        <p:spPr>
          <a:xfrm>
            <a:off x="927782" y="1194740"/>
            <a:ext cx="7080295" cy="90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8.7.1 Identificar y controlar las salidas no conformes para prevenir su uso o entrega no intencionada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951320" y="2318531"/>
            <a:ext cx="3400723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Durante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5" name="24 Rectángulo"/>
          <p:cNvSpPr/>
          <p:nvPr/>
        </p:nvSpPr>
        <p:spPr>
          <a:xfrm>
            <a:off x="4618366" y="2318531"/>
            <a:ext cx="3400723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Después 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8" name="17 Rectángulo"/>
          <p:cNvSpPr/>
          <p:nvPr/>
        </p:nvSpPr>
        <p:spPr>
          <a:xfrm>
            <a:off x="927782" y="2882900"/>
            <a:ext cx="7091307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Entrega de productos o provisión de servicios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9" name="28 Rectángulo"/>
          <p:cNvSpPr/>
          <p:nvPr/>
        </p:nvSpPr>
        <p:spPr>
          <a:xfrm>
            <a:off x="983427" y="4341996"/>
            <a:ext cx="2972799" cy="7776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Tratamiento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30" name="29 Rectángulo"/>
          <p:cNvSpPr/>
          <p:nvPr/>
        </p:nvSpPr>
        <p:spPr>
          <a:xfrm>
            <a:off x="4241293" y="4700555"/>
            <a:ext cx="3766784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Información al cliente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4241293" y="3733247"/>
            <a:ext cx="3766784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Corrección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32" name="31 Abrir llave"/>
          <p:cNvSpPr/>
          <p:nvPr/>
        </p:nvSpPr>
        <p:spPr>
          <a:xfrm>
            <a:off x="3921729" y="3670300"/>
            <a:ext cx="319564" cy="205838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i="1"/>
          </a:p>
        </p:txBody>
      </p:sp>
      <p:sp>
        <p:nvSpPr>
          <p:cNvPr id="33" name="32 Rectángulo"/>
          <p:cNvSpPr/>
          <p:nvPr/>
        </p:nvSpPr>
        <p:spPr>
          <a:xfrm>
            <a:off x="4241293" y="4206126"/>
            <a:ext cx="3766784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Separación, contención, devolución o suspensión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4241293" y="5189714"/>
            <a:ext cx="3766784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Aceptación bajo concesión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2" name="Llamada ovalada 1"/>
          <p:cNvSpPr/>
          <p:nvPr/>
        </p:nvSpPr>
        <p:spPr>
          <a:xfrm>
            <a:off x="6523630" y="2533118"/>
            <a:ext cx="2556564" cy="1305236"/>
          </a:xfrm>
          <a:prstGeom prst="wedgeEllipseCallout">
            <a:avLst>
              <a:gd name="adj1" fmla="val -43583"/>
              <a:gd name="adj2" fmla="val 57994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chemeClr val="tx1"/>
                </a:solidFill>
              </a:rPr>
              <a:t>Luego de la corrección, verificar la conformidad con los requisitos</a:t>
            </a:r>
            <a:endParaRPr lang="es-CO" sz="1600" dirty="0">
              <a:solidFill>
                <a:schemeClr val="tx1"/>
              </a:solidFill>
            </a:endParaRPr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882808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3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ángulo 46"/>
          <p:cNvSpPr/>
          <p:nvPr/>
        </p:nvSpPr>
        <p:spPr>
          <a:xfrm>
            <a:off x="48128" y="3579845"/>
            <a:ext cx="8614609" cy="216891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4 CuadroTexto"/>
          <p:cNvSpPr txBox="1"/>
          <p:nvPr/>
        </p:nvSpPr>
        <p:spPr>
          <a:xfrm>
            <a:off x="4886544" y="1201876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Producto</a:t>
            </a:r>
            <a:endParaRPr lang="es-MX" sz="2400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872" y="1618405"/>
            <a:ext cx="2025513" cy="1215308"/>
          </a:xfrm>
          <a:prstGeom prst="rect">
            <a:avLst/>
          </a:prstGeom>
        </p:spPr>
      </p:pic>
      <p:sp>
        <p:nvSpPr>
          <p:cNvPr id="19" name="9 CuadroTexto"/>
          <p:cNvSpPr txBox="1"/>
          <p:nvPr/>
        </p:nvSpPr>
        <p:spPr>
          <a:xfrm>
            <a:off x="0" y="130264"/>
            <a:ext cx="8803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CONFORMIDAD DE PRODUCTOS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O </a:t>
            </a: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SERVICIOS</a:t>
            </a:r>
            <a:endParaRPr lang="es-ES" sz="3200" kern="10" dirty="0">
              <a:ln w="9525">
                <a:noFill/>
                <a:round/>
                <a:headEnd/>
                <a:tailEnd/>
              </a:ln>
              <a:solidFill>
                <a:srgbClr val="B88472">
                  <a:lumMod val="75000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cs typeface="Calibri" pitchFamily="34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1823302" y="665211"/>
            <a:ext cx="5540040" cy="382228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DFD799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3175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FFC000"/>
              </a:buClr>
              <a:buSzTx/>
              <a:buFontTx/>
              <a:buNone/>
              <a:tabLst/>
              <a:defRPr/>
            </a:pPr>
            <a:r>
              <a:rPr kumimoji="0" lang="es-CO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Calibri" pitchFamily="34" charset="0"/>
                <a:sym typeface="Wingdings" pitchFamily="2" charset="2"/>
              </a:rPr>
              <a:t>Otra característica que los diferencia:</a:t>
            </a:r>
            <a:endParaRPr kumimoji="0" lang="es-ES_tradnl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6772348" y="1233136"/>
            <a:ext cx="1850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accent6">
                    <a:lumMod val="50000"/>
                  </a:schemeClr>
                </a:solidFill>
              </a:rPr>
              <a:t>En uso</a:t>
            </a:r>
          </a:p>
        </p:txBody>
      </p:sp>
      <p:pic>
        <p:nvPicPr>
          <p:cNvPr id="4098" name="Picture 2" descr="Resultado de imagen para espir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849" y="1663541"/>
            <a:ext cx="879141" cy="9040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27" y="1810118"/>
            <a:ext cx="3816206" cy="831881"/>
          </a:xfrm>
          <a:prstGeom prst="rect">
            <a:avLst/>
          </a:prstGeom>
        </p:spPr>
      </p:pic>
      <p:sp>
        <p:nvSpPr>
          <p:cNvPr id="17" name="4 CuadroTexto"/>
          <p:cNvSpPr txBox="1"/>
          <p:nvPr/>
        </p:nvSpPr>
        <p:spPr>
          <a:xfrm>
            <a:off x="1881372" y="1233136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Proceso</a:t>
            </a:r>
            <a:endParaRPr lang="es-MX" sz="2400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13172" y="2933205"/>
            <a:ext cx="1996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s-CO" sz="2000" b="1" dirty="0" smtClean="0">
                <a:solidFill>
                  <a:schemeClr val="accent1">
                    <a:lumMod val="75000"/>
                  </a:schemeClr>
                </a:solidFill>
                <a:latin typeface="Calibri"/>
              </a:rPr>
              <a:t>Conformidad:</a:t>
            </a:r>
            <a:endParaRPr lang="es-CO" sz="2000" b="1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3557156" y="2933205"/>
            <a:ext cx="2323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sz="2000" b="1" dirty="0" smtClean="0">
                <a:solidFill>
                  <a:schemeClr val="accent1">
                    <a:lumMod val="75000"/>
                  </a:schemeClr>
                </a:solidFill>
                <a:latin typeface="Calibri"/>
              </a:rPr>
              <a:t>Antes de liberar</a:t>
            </a:r>
            <a:endParaRPr lang="es-CO" sz="2000" b="1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1881372" y="2933205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sz="2000" b="1" dirty="0" smtClean="0">
                <a:solidFill>
                  <a:schemeClr val="accent1">
                    <a:lumMod val="75000"/>
                  </a:schemeClr>
                </a:solidFill>
                <a:latin typeface="Calibri"/>
              </a:rPr>
              <a:t>Durante</a:t>
            </a:r>
            <a:endParaRPr lang="es-CO" sz="2000" b="1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23" name="CuadroTexto 22"/>
          <p:cNvSpPr txBox="1"/>
          <p:nvPr/>
        </p:nvSpPr>
        <p:spPr>
          <a:xfrm>
            <a:off x="6744279" y="2850191"/>
            <a:ext cx="2070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b="1" dirty="0" smtClean="0">
                <a:solidFill>
                  <a:schemeClr val="accent1">
                    <a:lumMod val="75000"/>
                  </a:schemeClr>
                </a:solidFill>
                <a:latin typeface="Calibri"/>
              </a:rPr>
              <a:t>Posterior a la entrega</a:t>
            </a:r>
            <a:endParaRPr lang="es-CO" b="1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6" name="Flecha arriba 5"/>
          <p:cNvSpPr/>
          <p:nvPr/>
        </p:nvSpPr>
        <p:spPr>
          <a:xfrm>
            <a:off x="2517135" y="2688049"/>
            <a:ext cx="173921" cy="235540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Flecha arriba 23"/>
          <p:cNvSpPr/>
          <p:nvPr/>
        </p:nvSpPr>
        <p:spPr>
          <a:xfrm>
            <a:off x="4673828" y="2651970"/>
            <a:ext cx="173921" cy="235540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5" name="Flecha arriba 24"/>
          <p:cNvSpPr/>
          <p:nvPr/>
        </p:nvSpPr>
        <p:spPr>
          <a:xfrm>
            <a:off x="7782615" y="2688049"/>
            <a:ext cx="173921" cy="235540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6" name="4 CuadroTexto"/>
          <p:cNvSpPr txBox="1"/>
          <p:nvPr/>
        </p:nvSpPr>
        <p:spPr>
          <a:xfrm>
            <a:off x="4858465" y="3519956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Servicio</a:t>
            </a:r>
            <a:endParaRPr lang="es-MX" sz="2400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6744269" y="3503088"/>
            <a:ext cx="2035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accent6">
                    <a:lumMod val="50000"/>
                  </a:schemeClr>
                </a:solidFill>
              </a:rPr>
              <a:t>En uso</a:t>
            </a:r>
          </a:p>
        </p:txBody>
      </p:sp>
      <p:pic>
        <p:nvPicPr>
          <p:cNvPr id="29" name="Picture 2" descr="Resultado de imagen para espir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770" y="3937131"/>
            <a:ext cx="879141" cy="90408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248" y="4019910"/>
            <a:ext cx="3816206" cy="831881"/>
          </a:xfrm>
          <a:prstGeom prst="rect">
            <a:avLst/>
          </a:prstGeom>
        </p:spPr>
      </p:pic>
      <p:sp>
        <p:nvSpPr>
          <p:cNvPr id="31" name="4 CuadroTexto"/>
          <p:cNvSpPr txBox="1"/>
          <p:nvPr/>
        </p:nvSpPr>
        <p:spPr>
          <a:xfrm>
            <a:off x="1853293" y="3551216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Proceso</a:t>
            </a:r>
            <a:endParaRPr lang="es-MX" sz="2400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37236" y="5136114"/>
            <a:ext cx="19961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s-CO" sz="2000" b="1" dirty="0" smtClean="0">
                <a:solidFill>
                  <a:srgbClr val="C00000"/>
                </a:solidFill>
                <a:latin typeface="Calibri"/>
              </a:rPr>
              <a:t>Conformidad:</a:t>
            </a:r>
            <a:endParaRPr lang="es-CO" sz="2000" b="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41" name="CuadroTexto 40"/>
          <p:cNvSpPr txBox="1"/>
          <p:nvPr/>
        </p:nvSpPr>
        <p:spPr>
          <a:xfrm>
            <a:off x="1833244" y="5136114"/>
            <a:ext cx="1532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sz="2000" b="1" dirty="0" smtClean="0">
                <a:solidFill>
                  <a:srgbClr val="C00000"/>
                </a:solidFill>
                <a:latin typeface="Calibri"/>
              </a:rPr>
              <a:t>Durante</a:t>
            </a:r>
            <a:endParaRPr lang="es-CO" sz="2000" b="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43" name="Flecha arriba 42"/>
          <p:cNvSpPr/>
          <p:nvPr/>
        </p:nvSpPr>
        <p:spPr>
          <a:xfrm>
            <a:off x="2502366" y="4911951"/>
            <a:ext cx="173921" cy="235540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C00000"/>
              </a:solidFill>
            </a:endParaRPr>
          </a:p>
        </p:txBody>
      </p:sp>
      <p:sp>
        <p:nvSpPr>
          <p:cNvPr id="45" name="Flecha arriba 44"/>
          <p:cNvSpPr/>
          <p:nvPr/>
        </p:nvSpPr>
        <p:spPr>
          <a:xfrm>
            <a:off x="7647526" y="4911951"/>
            <a:ext cx="173921" cy="235540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C00000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48128" y="1262036"/>
            <a:ext cx="8614609" cy="21689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6" name="CuadroTexto 45"/>
          <p:cNvSpPr txBox="1"/>
          <p:nvPr/>
        </p:nvSpPr>
        <p:spPr>
          <a:xfrm>
            <a:off x="6743234" y="5080556"/>
            <a:ext cx="2070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b="1" dirty="0" smtClean="0">
                <a:solidFill>
                  <a:srgbClr val="C00000"/>
                </a:solidFill>
                <a:latin typeface="Calibri"/>
              </a:rPr>
              <a:t>Posterior a la entrega</a:t>
            </a:r>
            <a:endParaRPr lang="es-CO" b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48" name="Imagen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0648" y="3770650"/>
            <a:ext cx="2025513" cy="1215308"/>
          </a:xfrm>
          <a:prstGeom prst="rect">
            <a:avLst/>
          </a:prstGeom>
        </p:spPr>
      </p:pic>
      <p:sp>
        <p:nvSpPr>
          <p:cNvPr id="32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15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18" grpId="0"/>
      <p:bldP spid="21" grpId="0"/>
      <p:bldP spid="22" grpId="0"/>
      <p:bldP spid="23" grpId="0"/>
      <p:bldP spid="6" grpId="0" animBg="1"/>
      <p:bldP spid="24" grpId="0" animBg="1"/>
      <p:bldP spid="25" grpId="0" animBg="1"/>
      <p:bldP spid="26" grpId="0"/>
      <p:bldP spid="28" grpId="0"/>
      <p:bldP spid="31" grpId="0"/>
      <p:bldP spid="39" grpId="0"/>
      <p:bldP spid="41" grpId="0"/>
      <p:bldP spid="43" grpId="0" animBg="1"/>
      <p:bldP spid="45" grpId="0" animBg="1"/>
      <p:bldP spid="4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WordArt 8"/>
          <p:cNvSpPr>
            <a:spLocks noChangeArrowheads="1" noChangeShapeType="1"/>
          </p:cNvSpPr>
          <p:nvPr/>
        </p:nvSpPr>
        <p:spPr bwMode="auto">
          <a:xfrm>
            <a:off x="1187450" y="40944"/>
            <a:ext cx="6769100" cy="64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lvl="0" algn="ctr">
              <a:defRPr/>
            </a:pPr>
            <a:r>
              <a:rPr kumimoji="0" lang="es-MX" sz="32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Control de las Salidas </a:t>
            </a:r>
            <a:r>
              <a:rPr kumimoji="0" lang="es-MX" sz="3200" b="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No </a:t>
            </a:r>
            <a:r>
              <a:rPr kumimoji="0" lang="es-MX" sz="32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Conformes </a:t>
            </a:r>
          </a:p>
          <a:p>
            <a:pPr lvl="0" algn="ctr">
              <a:defRPr/>
            </a:pPr>
            <a:r>
              <a:rPr lang="es-CO" sz="2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GTC-ISO/TS </a:t>
            </a:r>
            <a:r>
              <a:rPr lang="es-CO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9002:2017</a:t>
            </a:r>
            <a:endParaRPr kumimoji="0" lang="es-MX" sz="2000" b="0" i="0" u="none" strike="noStrike" kern="10" cap="none" spc="0" normalizeH="0" baseline="0" noProof="0" dirty="0">
              <a:ln w="9525">
                <a:noFill/>
                <a:round/>
                <a:headEnd/>
                <a:tailEnd/>
              </a:ln>
              <a:solidFill>
                <a:srgbClr val="B88472">
                  <a:lumMod val="75000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49" y="191324"/>
            <a:ext cx="615962" cy="580764"/>
          </a:xfrm>
          <a:prstGeom prst="rect">
            <a:avLst/>
          </a:prstGeom>
        </p:spPr>
      </p:pic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460883" y="1211305"/>
            <a:ext cx="7862127" cy="2442329"/>
          </a:xfrm>
          <a:prstGeom prst="roundRect">
            <a:avLst>
              <a:gd name="adj" fmla="val 15081"/>
            </a:avLst>
          </a:prstGeom>
          <a:solidFill>
            <a:schemeClr val="accent1">
              <a:lumMod val="20000"/>
              <a:lumOff val="80000"/>
            </a:schemeClr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En caso de procesos de </a:t>
            </a:r>
            <a:r>
              <a:rPr kumimoji="0" lang="es-E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prestación de servicios 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que impliquen directamente al cliente, las salidas no conformes podrán </a:t>
            </a:r>
            <a:r>
              <a:rPr kumimoji="0" lang="es-E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detectarse solamente durante la prestación del servicio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o </a:t>
            </a:r>
            <a:r>
              <a:rPr kumimoji="0" lang="es-E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inmediatamente después</a:t>
            </a: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. </a:t>
            </a:r>
          </a:p>
        </p:txBody>
      </p:sp>
      <p:sp>
        <p:nvSpPr>
          <p:cNvPr id="8" name="Rectángulo 7"/>
          <p:cNvSpPr/>
          <p:nvPr/>
        </p:nvSpPr>
        <p:spPr>
          <a:xfrm>
            <a:off x="552530" y="3796520"/>
            <a:ext cx="7678834" cy="276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Guía Técnica Colombiana. GTC-ISO/TS 9002:2017. Sistema de gestión de la calidad. Directrices para la aplicación de la norma ISO9001:2015</a:t>
            </a:r>
            <a:endParaRPr lang="es-ES_tradnl" sz="100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6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38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8. Operación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4113234" cy="86772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8.7 Control de las salidas no conformes</a:t>
            </a:r>
          </a:p>
        </p:txBody>
      </p:sp>
      <p:sp>
        <p:nvSpPr>
          <p:cNvPr id="46084" name="AutoShape 4" descr="data:image/png;base64,iVBORw0KGgoAAAANSUhEUgAAAfYAAABkCAMAAABD7OJyAAAAe1BMVEX////39/djY2MAAACAgIBISEiIiIhAQEDNzc38/PyMjIxqamrv7+9ERER4eHjz8/OYmJhycnKlpaUtLS0cHBwoKCjp6ena2tozMzPh4eFbW1u0tLTV1dVVVVUiIiK/v78RERE4ODi6urqgoKBNTU2VlZXIyMgXFxcLCwuoKoroAAATRElEQVR4nO2dCXejOs+ADWYzSwCz7yFAkv//Cz/JNG2g4PZ+nXnv3Ak6c+Yk2JYlPZYXSFJCDjnkkBeS9N82YE+Y/29b8NeJojxeFZ4qFec3Fjvy4vI36v7K7i/Kf9b6J6b9SPfIH9izPtQkopqyUi00T9LWniEpNfRS1rgcpV0bnrT16En9MlVZqWM20r6lqqFveWt5VBx5SL+IiiqNysl9x54UsmmBJ9JZI0uka8TQS1uPk6zUUKWNiTnISq2olhUnlVS3epKVXhxpY6Ia0mJ5VK6JIis2SqluZgbS8odkSSYr/gJ7LR80wRfYbVmpJneQyB0skp9gd6TYv3CLlJq0WI69S6R7mi+wfxGVd/lzsf/Mwd+K3ZQ2PrD/ALtbvk/y7On/D/ll2NnnVzP2dY8PWWBnnyt+F/umX0/Y2YYBvwh7EcnX9kjaOovka7s8LaTYC/mI+srBVL62R/JsD6XZ/oVbP1zbo73RJuQr7N73sBt9nJut3sZeFJtmHHltbCaxiVcTPWn1Mc77yIxbLM6hOBZ1+7jHRm2Uw9Xcu0FVLO77ODLbuW5ixomux32e9/AijqEGFOc6KMC6OfQ1mrEZiTZxAs1Ep3HiJbGXm2Y0YtXWA63QqScM7M0bGAj6oa98RAPNCG1NZgPRLGEgqOjHKPdisBW1ogJhIHQP+r2kha4jc+5KdAoV9RwDAG/wtYduz1FBA70W6/YiKl5ijtjrWyzM2UDwELvvW7Tag6tQOUFbRVTEK1CVR+j2CH29xQKKZwOTR1TyMQFjezBr7vRhYBLrEVT1RFQAUQ+anrChX29RAQcjbIah0qMPA8HB6G0bzJqGq61Ng+DucDPnIR0mGvLI42piUHvw+srzwnMwUY23DS/Pg02NIS55mRsUrp5434RnjlVjlesRP9FpoE7Vj+EtMEyDn53GBK1TAFpNHfXb9DQkqnrjJ88JzqFucvU8oP644U07GNTg9DR6kx5NE7UTFS5yjdrBHfVXJ+xV68Fqz7HvdhvyvOfhXRgYjVy9gf7p7PBGt6Eq6MKLFAwUVqOqu307ca+cHeRU5V4PVtsDGihMharNu4Mh703uoNUaT0a4qt2nUIer6CDEgmMs0MBpOIOppgZVdZVHpSMuYliFfgjAiUcNXHVyHR3ErkQA8zcDtaFVSwhgH0z3kwmxvg1oILg9RoMwUDOh6gim2LHDxxz0Azawup+xaXnJR92BWJ1PPAGCMzZhIKiaqMP7tzMI0yfCR5cqCqx2mkq6M3HbK1E1Uo0FnM5yuKpZveLTGs9b3CQpTYk3kEAtKPFvV+IEXU6ye8o8TuyG1K3Lko44dmeylGYkukwhud59QjsSauRyJy6oKnmlk9q0WX/VoKuepLeM6AMZRlLQgrSWpqWmpyg0bTiZGpJRn8G8bJfkSpnbZqENVRmsA/oF1+FLBFVr0tigirnUNysy5bVFCXZlE96CggL1ByOpo6K3SG6jgzF0Jdy27q4wEFS1DKqWBhlKcBBjgRcTeJWh/kHNWrcDB0P7OjvoCa0FdUkPAQhrStLRIOqADp5dJb8QzYFTmc/OFimHakxN80TazoBY3JhPLeIYpGqF22M1NGCK4kc1OmiS4lYIrSWpIerUOtnEaAg6KC5agK3tyAn0A7YkU8GUhGV5kVukMeZY1CKsHuhnyQWrzthhfR08MNptOQlLcjn76e1CyhAGQwZRgVkhPHWRm4J9HlTtWUFr1g/Qa02V9H4hqn2JIKqZ0gfkNJLrLcURVBpVr2TQaXKB83dHXQWi6oSkohCrK2kCroPVmR91pxNsIFh6t0hvE1tnNYTyDFe73vQhrONAJqya+gknJ8TupvHV0YArbkd76MqBsLkuaB01MkQ+BDDnRGuwKnYFF1sIW62YE7FNIJABitwgXK/BwfOb1pTRCxp4uaXgIFSdGhhrGAtVBf0sPV+JroHbVpySewXrNzgIscAtxuThsFIiTgwHhmUB9cBBk9R3YXWoglZXOXeQONxTBnAw7jSIxR0c7NBAfgMFNdM5uNrdfRhskHd2L2KRD7MvBaHXUPPLUUlpAQA0EQs3rlB/dWZpbMEINyBWbZZ3RIew5hALEdagZxlN4wsJH9ibd+wV+i+wd6SERp7AzhF78o49F64CYbsR2DvAXr1j1wD7WWBX37FX9hK7MmOHsSxYLrFP79jD2kik2IMczhEP7GjgjB0NLPpH1TfsMWDPFABk9wJ7RyLAPj5jL5QP7BliRwchFuCK88AOWSyws7NwMN/DDhm4hf0isAsH2yfs5RP2ALEDCzGuzQd2Y0QDGWInQyKw82fszgd27YEdB1PuI7Z+gqOHgtirD+zjE3aR7YrA/p7tK+yY7RmBwTaJqJwvM/b6I9sBe7vAvs52HIHNwGfsz9nuvWf7DbCTKvbdFXZwFVSlEBVjib19xx4h9rx6S+EldhuxW0kWiXE96PVtI9tjke32I9ufsWO2N1abEsDuaKtsTxnEShPY5+kMHJyxO4A9/iZ2DOAH9uy+znY4UX/GXgrsrch27wl7JLCDL4GJ2d6usJsFTd0bAG5EtsPM3TiQ7fVdYHdCMBoDaBqIHexToke2z9hvIqrRhNi7e6rAHFhqVeQj9rYyBCt/jupbto8TnGKApdtewBIYwW+zkT1HhXawCAnshTcJV96yvRHYz506Z/stA8Bwvq9uYlyOIhnAwXli6Ohj5r/P4xKiAtkeZxE4GMJoryGqdECtIpmAJfR6f5vk0UHQOutvxdKE2MfrucBsBwdz6Ap2CQJ7DdneDh/YR3vIwerCb+dshwEAAdBt3ivCwQs6SN+xU8BuMXOAEY7YY3TQzh/ZjmEV2Q7bGJ6Icf02FgR2pxRhPVuNwA4Owt7Dg8RtH5P8lCP28xN2HXY8ZRq7uA0yQpHtPezTwBQ1MwV2zeh0P21hczQBdqWAWME+a3DqWGT7abqMcH4vFLgI9lm963qwiNhdI7JdvwQhgc2Bn8BGMcTNVwqvHM4bwXLEvQ3XWdrXYliWDLZcxLzacBWw3woVulJhc5RiAA3YvES+6+HeBtd2L2sqseXyBHYVZ26liNNxzvbET2DHBBtRT2BvYMcDvXrFCMkAASxrcBCmCzsU2Q5TM2wvOzM9Z3hne3AyMMCEHZMmsMM+ULXRbTNVIIAn+wJdQVRwzzlP8jpsJE91RBC7M1Swve1TvHiC6c50XRMCEFSlYNl34OAFJuHYwrysTLy9xMpqwE01VgUHhwZ3ZzisbJVZOcwm6DZm+60AB22HWLHADhNHZyqpVzuBSBG90K8Yi0oX2d4EhIOqu2su13bFZy4jrkJ8H7ETeAOvFJe5BCcu31dcQuYasHTiA3p4JYoRu+tjPVdcBOxsruvjVcTuMsUnbG4D2Y6qUlQFLyDWUCy6Es1gWIpXbL5axdAB8aEroQCzHa7O+l0fsh3rPWwl6OC7KugL5kA0kAkFLm7pZqtBFTZqhCnwIhUKhCnKXBcqYLZjVMhbVKpWRMUV+kEFYPcV9marAtgZE07NjRC7cPBNAUzybxH0MRiIfXY7FbGAbIdOZ1XQ4np336MCfSH2OSrwD+zjiU/SuSuMCmKfo4Ju+4iduB+2YrY/3Marz5P8s1zO7vNbxP4siP1JcEv3LID9WRD7swD2Z4FsX7zvl6Yg9ifBo8azwMS1MAUcXJiyvJuFsX6WZmnKdWmKsrrXhdifBLF/vCGI/bkYsS9MWT5KXJuyupULW7rF+3xpCl/eskfsz2KsTVlG5XmSf5avsPdL7Odlp78Ve7I0JfiH2JemyLEzb/lIeIVd+Qr7MhlCOfZmhf28jMqfiB12f8/yJ2P/ItsXDwD+SbaTL7Pd+WfZ/iuxr6PyF2Jfzaw/y/YD+7N8gV3797C7X2H/XWs7+RL7F5P8z7C3vwQ7nCWf366xB60Ue7h8IrnGrsqxR0v/19jvyw9Rfcr21e7yH2V7t5zk19nOz1Lsdi7Fri6TYYWdjcuHvGvs7XKbscKe0iWg/+faXp8WzdbYO3sZ6xX2amniGvuwVLbGbq+ULbErxtKDFXb/tHw8v8KeropX2DNt2dcKu2Uso7LCfpmk2PnS7XW2B0tla+z2cjivsPurqKywuyu397CvZI19JWvsK1ljX8ka+0pW2Neywr6Wk/zjCCvsK1ln+7r4LP2Qxhr7StbYV7LGvhL+xWeuPGlU/g3sa4P+XOzrbF/JX4h92erI9s3ivw/7Ul4U++tl+1JeFPuR7S+J/cj2l8R+ZPu/h53LsU8/wy79IDw+eJUV/1bsd6nbPJJ/RU7/Jdhj6fcLC/oT7KvnH2vh8lFht3Lsze6XWlBG6fcqlUgaFYVKk2H9BG4lljwqF7nbw1k6Kk7mL8EeSE1UAunAdSepB2kgna/qQDqur9LQk07+tZdKOl4Zl+Yrk7vtB9LhnE5ScMUkdbsepFw7eVS+if3nIjXykP+x/M+w/6XyHx3NB/aXlO+u7YVs+XUtK5MsREptZdKsUOr91n5tWVYhaV5Y9e7OwYXGdS2xLbVq2QKb1tbu8qygUSzb89ydG/rpZrHiuqL3a7rtWZpKe09nj93tvgUsJZPF7ZvYr1SyM3IdSiV7Wt+GYtkGRDEkB4EBGlN1n42VUzrusbnE2Pp83eN+TSgN93WnI6Xmzm6cGfi7LZczpZs7Tj8Uv0HCNN3aKCXdaDOSepTeNtUXugMjCoqjzWJldDCcikM3lV/PAx4EQMa9hPge9rSRgFECeilUc3fP27VTasvOMtlNUmokVzfdn2rSxkyr1t7hqripe82bPer+2Gc8tvdGpKJRXqjlZuesO/cpcaOy0NrLZwWsonhwZtfI3DoCAbCAuRq9Fp6+Ue4b9ER8LblmZrMxohVOQ+yyppvYUxVzlJ8vruv+KNuL5ibBnqqjS/ht92DvFwqcUfdnC3DyvI89NFNfsoB0OodJbWeqRFG0eHdAFrFBCs/Za+xGakGqZtPzKrmZ4PW9AguMTwrY0J5HRtjFo80GVpge84EUeegTu/8cGF+73TXCUiAejp/Bssmk+CEYN6T3DeVp02Kw7Vsmidt3sCtDaLT72JQMos5b2UFRmST5bMXefmla0jxx9o/99pgp0vNtF4W7Y8L1GpgMPlN79J2cgGy0dX+21k4OZLsGc1ymlp8MsPAX3Rjx1aAcN8gEmjEGTME9idZ/GlXsEhq6wMJSb/x8Z8DtuY5D9Ur18+dBgbCiCsdE3pa7G5PvYGdFUd3kdz38spfc2ChG2uyS8+082MduRe1g3+zdWV5rbE/nko2DHUuWF95Grb4bG1/traq9b01jbpZpOWDXr6RQm0/WpVkWAnZm+Zq3gT1LL+P8+SvX/LwvgXBfBXYlyOlG54rlNoA91UZtAzvLiirhJDPpNLSnvX3LN7d0XH73mU1UdqfNHZx4d5G4JJxLsr3qiFued9EY91ujJtUu90z/nIvv4jvmFCa70xSz8iiOd57G+Kc37Fn5GTuufPPd0dMWdnBaF9jZ6bY5ZC0TnxCxa5CHW/cBGWY7b61pe0t3gZnXv1SMhRvDYpZvYq/uMuxsoPvzsHArvZ12hoV7aki1bf5DxA8A7IhN1SLrnd0xV/WShylXahOlNPeXkIsxTc62glRgh6VXip2F29grgR3WPmNzUFre24PB4bw1KBWYDDL8ivbmXX1WPRbcajedvpvtMuyMQ+z3b1hdcSLQ9w5Z3a2fGupYOzlZV7UU+wSLi6/tLyHG/gkDRyuEZWqld84v+vZsILDbOWa7umH7d7DDHLlzerx6DnF5x8i13cKC2CtaGjp1NgIjsBeVxeA4sef8d7NdtrZbdMvxd7FhY5nuHo+vTqlH1NybpisawvFZ3z1bVx6sY+N+tjve/tMS1kG2M7XfGzOsqxRyyrcfQgnsHSz8Vb71zOQb2NmF7u02LdOBjX4E4yreijtit8rGS2i/kc4M1/bu1uAatuf8d7NdcgArTGpfqmo3Z2pTr9S77FHW/qiEnXw7wPF5d1gVas4duru2M2/30A7iN+dBu+86Dud2bYp3fluucG4pxD8Zxs2TeTGKL5AwJ9pcv6rcJkVCg6rqtuJ2jVQ8nWtDu7l4Kn0pHN5e22HyDXAnPxl0737Gd7FfdMm5nQ/BNE37T2YLPg3Sxbse9ufZggfBRYLO5VOwv1f3ufSRt1tB433lSrXft99xn6F1w6bj/kXs1diFb84lGbdIOmDcNpun/IKTTRBst2aVuEOkXLfjlvEaXQuCate10zcfxfxHnzSR/7Llv1G+i/0/LQf5tbwE9n9J/uDRdmB/STmwv6Qc2F9SDuwvKQf2l5QD+0vKAzv+RvohLyPv2J3tz4wd8lfKB3bpVz8P+bvkY5KXfvXzkL9L3rHL/wTfIX+XHDv5l5QD+0vKgf0l5cD+knJgf0k5sL+kHNhfUg7sLykH9peUA/tLyoH9JeXA/pJyYH9JObC/pBzYX1IO7C8pB/aXlAP7S8qB/SXlwP6ScmB/STmwv6Qc2F9SDuwvKQf2l5QD+0vKgf0l5eNXKKV/1vKQv0u0B/axwT/B9AfLtTMO+UVi5w/swWh65h8tnn7Ir5Lm8WvpTDnkheQP/oXMQw455JBDDjnk/yn/B/G3AO5cIEX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9" name="28 Rectángulo"/>
          <p:cNvSpPr/>
          <p:nvPr/>
        </p:nvSpPr>
        <p:spPr>
          <a:xfrm>
            <a:off x="871789" y="2875236"/>
            <a:ext cx="2972799" cy="7776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8.7.2 Conservar información documentada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0" name="29 Rectángulo"/>
          <p:cNvSpPr/>
          <p:nvPr/>
        </p:nvSpPr>
        <p:spPr>
          <a:xfrm>
            <a:off x="4129655" y="3309994"/>
            <a:ext cx="3766784" cy="46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Concesiones obtenidas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4129655" y="2177586"/>
            <a:ext cx="3766784" cy="46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Descripción de la no conformidad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2" name="31 Abrir llave"/>
          <p:cNvSpPr/>
          <p:nvPr/>
        </p:nvSpPr>
        <p:spPr>
          <a:xfrm>
            <a:off x="3810091" y="2013040"/>
            <a:ext cx="319564" cy="24700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i="1"/>
          </a:p>
        </p:txBody>
      </p:sp>
      <p:sp>
        <p:nvSpPr>
          <p:cNvPr id="33" name="32 Rectángulo"/>
          <p:cNvSpPr/>
          <p:nvPr/>
        </p:nvSpPr>
        <p:spPr>
          <a:xfrm>
            <a:off x="4129655" y="2739365"/>
            <a:ext cx="3766784" cy="46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Acciones tomadas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4129655" y="3875353"/>
            <a:ext cx="3766784" cy="46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Autoridad que decide la acción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882808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59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3848986" y="1339702"/>
            <a:ext cx="4518837" cy="1765006"/>
          </a:xfrm>
          <a:prstGeom prst="borderCallout1">
            <a:avLst>
              <a:gd name="adj1" fmla="val 46662"/>
              <a:gd name="adj2" fmla="val -1536"/>
              <a:gd name="adj3" fmla="val 92428"/>
              <a:gd name="adj4" fmla="val -27975"/>
            </a:avLst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1600" dirty="0" smtClean="0">
                <a:solidFill>
                  <a:schemeClr val="bg1"/>
                </a:solidFill>
              </a:rPr>
              <a:t>8.1 Planificación y control operacional</a:t>
            </a:r>
          </a:p>
          <a:p>
            <a:pPr marL="363538" indent="-363538"/>
            <a:r>
              <a:rPr lang="es-CO" sz="1600" dirty="0" smtClean="0">
                <a:solidFill>
                  <a:schemeClr val="bg1"/>
                </a:solidFill>
              </a:rPr>
              <a:t>8.2 Requisitos para las productos y servicios</a:t>
            </a:r>
          </a:p>
          <a:p>
            <a:pPr marL="363538" indent="-363538"/>
            <a:r>
              <a:rPr lang="es-CO" sz="1600" dirty="0" smtClean="0">
                <a:solidFill>
                  <a:schemeClr val="bg1"/>
                </a:solidFill>
              </a:rPr>
              <a:t>8.3 Diseño y desarrollo de los productos y servicios</a:t>
            </a:r>
          </a:p>
          <a:p>
            <a:pPr marL="363538" indent="-363538"/>
            <a:r>
              <a:rPr lang="es-CO" sz="1600" dirty="0" smtClean="0">
                <a:solidFill>
                  <a:schemeClr val="bg1"/>
                </a:solidFill>
              </a:rPr>
              <a:t>8.5 Producción y prestación del servicio</a:t>
            </a:r>
          </a:p>
          <a:p>
            <a:pPr marL="363538" indent="-363538"/>
            <a:r>
              <a:rPr lang="es-CO" sz="1600" dirty="0" smtClean="0">
                <a:solidFill>
                  <a:schemeClr val="bg1"/>
                </a:solidFill>
              </a:rPr>
              <a:t>8.6 Liberación de los productos y servicios</a:t>
            </a:r>
          </a:p>
          <a:p>
            <a:pPr marL="363538" indent="-363538"/>
            <a:r>
              <a:rPr lang="es-CO" sz="1600" dirty="0">
                <a:solidFill>
                  <a:schemeClr val="bg1"/>
                </a:solidFill>
              </a:rPr>
              <a:t>8.7 Control de las salidas no conformes</a:t>
            </a:r>
          </a:p>
        </p:txBody>
      </p:sp>
      <p:sp>
        <p:nvSpPr>
          <p:cNvPr id="16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ISO9001:2015</a:t>
            </a:r>
          </a:p>
        </p:txBody>
      </p:sp>
      <p:sp>
        <p:nvSpPr>
          <p:cNvPr id="18" name="8 Rectángulo redondeado"/>
          <p:cNvSpPr/>
          <p:nvPr/>
        </p:nvSpPr>
        <p:spPr>
          <a:xfrm>
            <a:off x="1360967" y="4946472"/>
            <a:ext cx="6528389" cy="667871"/>
          </a:xfrm>
          <a:prstGeom prst="roundRect">
            <a:avLst/>
          </a:prstGeom>
          <a:solidFill>
            <a:srgbClr val="C00000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400" dirty="0" smtClean="0">
                <a:solidFill>
                  <a:schemeClr val="bg1"/>
                </a:solidFill>
                <a:cs typeface="Arial" pitchFamily="34" charset="0"/>
              </a:rPr>
              <a:t>Aplicable a los procesos misionales</a:t>
            </a:r>
            <a:endParaRPr lang="es-ES_tradnl" sz="2400" i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Cerrar llave 2"/>
          <p:cNvSpPr/>
          <p:nvPr/>
        </p:nvSpPr>
        <p:spPr>
          <a:xfrm rot="16200000" flipH="1">
            <a:off x="4228425" y="365872"/>
            <a:ext cx="421339" cy="8559213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88" y="758519"/>
            <a:ext cx="2917000" cy="358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09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/>
        </p:nvSpPr>
        <p:spPr>
          <a:xfrm>
            <a:off x="1515383" y="5537055"/>
            <a:ext cx="7001692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Serie temas de calidad en la sede. No.2. Oficina de Planeación y Estadística. Sede Bogotá.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pic>
        <p:nvPicPr>
          <p:cNvPr id="21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42" y="45169"/>
            <a:ext cx="1881886" cy="777301"/>
          </a:xfrm>
          <a:prstGeom prst="rect">
            <a:avLst/>
          </a:prstGeom>
          <a:noFill/>
        </p:spPr>
      </p:pic>
      <p:sp>
        <p:nvSpPr>
          <p:cNvPr id="6" name="9 CuadroTexto"/>
          <p:cNvSpPr txBox="1"/>
          <p:nvPr/>
        </p:nvSpPr>
        <p:spPr>
          <a:xfrm>
            <a:off x="1959428" y="164612"/>
            <a:ext cx="68443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s-CO" sz="24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CONTROL DE FALLAS EN LA PRESTACIÓN DEL SERVICIO</a:t>
            </a:r>
            <a:endParaRPr lang="es-ES" sz="2400" kern="10" dirty="0">
              <a:ln w="9525">
                <a:noFill/>
                <a:round/>
                <a:headEnd/>
                <a:tailEnd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t="3372"/>
          <a:stretch/>
        </p:blipFill>
        <p:spPr>
          <a:xfrm>
            <a:off x="2139922" y="881742"/>
            <a:ext cx="4859591" cy="4655313"/>
          </a:xfrm>
          <a:prstGeom prst="rect">
            <a:avLst/>
          </a:prstGeom>
        </p:spPr>
      </p:pic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92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30 Conector recto de flecha"/>
          <p:cNvCxnSpPr>
            <a:stCxn id="47" idx="3"/>
            <a:endCxn id="54" idx="1"/>
          </p:cNvCxnSpPr>
          <p:nvPr/>
        </p:nvCxnSpPr>
        <p:spPr bwMode="auto">
          <a:xfrm flipV="1">
            <a:off x="4686765" y="3828319"/>
            <a:ext cx="1639250" cy="14337"/>
          </a:xfrm>
          <a:prstGeom prst="straightConnector1">
            <a:avLst/>
          </a:prstGeom>
          <a:solidFill>
            <a:srgbClr val="FF3300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arrow"/>
          </a:ln>
          <a:effectLst>
            <a:outerShdw dist="45791" dir="2021404" algn="ctr" rotWithShape="0">
              <a:srgbClr val="B2B2B2">
                <a:alpha val="80000"/>
              </a:srgbClr>
            </a:outerShdw>
          </a:effectLst>
        </p:spPr>
      </p:cxnSp>
      <p:cxnSp>
        <p:nvCxnSpPr>
          <p:cNvPr id="32" name="31 Conector recto de flecha"/>
          <p:cNvCxnSpPr>
            <a:stCxn id="36" idx="2"/>
            <a:endCxn id="40" idx="0"/>
          </p:cNvCxnSpPr>
          <p:nvPr/>
        </p:nvCxnSpPr>
        <p:spPr bwMode="auto">
          <a:xfrm>
            <a:off x="3504949" y="1933829"/>
            <a:ext cx="6173" cy="213211"/>
          </a:xfrm>
          <a:prstGeom prst="straightConnector1">
            <a:avLst/>
          </a:prstGeom>
          <a:solidFill>
            <a:srgbClr val="FF3300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arrow"/>
          </a:ln>
          <a:effectLst>
            <a:outerShdw dist="45791" dir="2021404" algn="ctr" rotWithShape="0">
              <a:srgbClr val="B2B2B2">
                <a:alpha val="80000"/>
              </a:srgbClr>
            </a:outerShdw>
          </a:effectLst>
        </p:spPr>
      </p:cxnSp>
      <p:sp>
        <p:nvSpPr>
          <p:cNvPr id="33" name="WordArt 8"/>
          <p:cNvSpPr>
            <a:spLocks noChangeArrowheads="1" noChangeShapeType="1"/>
          </p:cNvSpPr>
          <p:nvPr/>
        </p:nvSpPr>
        <p:spPr bwMode="auto">
          <a:xfrm>
            <a:off x="1187450" y="116731"/>
            <a:ext cx="6769100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Control de salidas No Conformes</a:t>
            </a:r>
          </a:p>
        </p:txBody>
      </p:sp>
      <p:sp>
        <p:nvSpPr>
          <p:cNvPr id="34" name="33 Rectángulo"/>
          <p:cNvSpPr/>
          <p:nvPr/>
        </p:nvSpPr>
        <p:spPr bwMode="auto">
          <a:xfrm>
            <a:off x="1848703" y="640896"/>
            <a:ext cx="3312492" cy="549536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0"/>
          <a:lstStyle/>
          <a:p>
            <a:pPr algn="ctr"/>
            <a:r>
              <a:rPr lang="es-CO" dirty="0">
                <a:cs typeface="Calibri" pitchFamily="34" charset="0"/>
              </a:rPr>
              <a:t>Se detecta una salida no conforme</a:t>
            </a:r>
            <a:endParaRPr lang="es-MX" dirty="0">
              <a:cs typeface="Calibri" pitchFamily="34" charset="0"/>
            </a:endParaRPr>
          </a:p>
        </p:txBody>
      </p:sp>
      <p:cxnSp>
        <p:nvCxnSpPr>
          <p:cNvPr id="35" name="34 Conector recto de flecha"/>
          <p:cNvCxnSpPr>
            <a:stCxn id="34" idx="2"/>
            <a:endCxn id="36" idx="0"/>
          </p:cNvCxnSpPr>
          <p:nvPr/>
        </p:nvCxnSpPr>
        <p:spPr bwMode="auto">
          <a:xfrm>
            <a:off x="3504949" y="1190432"/>
            <a:ext cx="0" cy="193861"/>
          </a:xfrm>
          <a:prstGeom prst="straightConnector1">
            <a:avLst/>
          </a:prstGeom>
          <a:solidFill>
            <a:srgbClr val="FF3300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arrow"/>
          </a:ln>
          <a:effectLst>
            <a:outerShdw dist="45791" dir="2021404" algn="ctr" rotWithShape="0">
              <a:srgbClr val="B2B2B2">
                <a:alpha val="80000"/>
              </a:srgbClr>
            </a:outerShdw>
          </a:effectLst>
        </p:spPr>
      </p:cxnSp>
      <p:sp>
        <p:nvSpPr>
          <p:cNvPr id="36" name="35 Rectángulo"/>
          <p:cNvSpPr/>
          <p:nvPr/>
        </p:nvSpPr>
        <p:spPr bwMode="auto">
          <a:xfrm>
            <a:off x="1865025" y="1384293"/>
            <a:ext cx="3279848" cy="549536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0"/>
          <a:lstStyle/>
          <a:p>
            <a:pPr algn="ctr">
              <a:defRPr/>
            </a:pPr>
            <a:r>
              <a:rPr lang="es-CO" dirty="0">
                <a:cs typeface="Calibri" pitchFamily="34" charset="0"/>
              </a:rPr>
              <a:t>Se realiza </a:t>
            </a:r>
            <a:r>
              <a:rPr lang="es-CO" dirty="0" smtClean="0">
                <a:cs typeface="Calibri" pitchFamily="34" charset="0"/>
              </a:rPr>
              <a:t>el Tratamiento</a:t>
            </a:r>
            <a:endParaRPr lang="es-MX" b="1" dirty="0">
              <a:cs typeface="Calibri" pitchFamily="34" charset="0"/>
            </a:endParaRPr>
          </a:p>
        </p:txBody>
      </p:sp>
      <p:sp>
        <p:nvSpPr>
          <p:cNvPr id="40" name="39 Decisión"/>
          <p:cNvSpPr/>
          <p:nvPr/>
        </p:nvSpPr>
        <p:spPr bwMode="auto">
          <a:xfrm>
            <a:off x="2358597" y="2147040"/>
            <a:ext cx="2305050" cy="936625"/>
          </a:xfrm>
          <a:prstGeom prst="flowChartDecision">
            <a:avLst/>
          </a:prstGeom>
          <a:solidFill>
            <a:srgbClr val="FFFFFF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s-MX">
              <a:cs typeface="Calibri" pitchFamily="34" charset="0"/>
            </a:endParaRPr>
          </a:p>
        </p:txBody>
      </p:sp>
      <p:sp>
        <p:nvSpPr>
          <p:cNvPr id="41" name="35 CuadroTexto"/>
          <p:cNvSpPr txBox="1">
            <a:spLocks noChangeArrowheads="1"/>
          </p:cNvSpPr>
          <p:nvPr/>
        </p:nvSpPr>
        <p:spPr bwMode="auto">
          <a:xfrm>
            <a:off x="2687606" y="2294178"/>
            <a:ext cx="1727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O" sz="1600" dirty="0" smtClean="0">
                <a:cs typeface="Calibri" pitchFamily="34" charset="0"/>
              </a:rPr>
              <a:t>¿Quedó conforme?</a:t>
            </a:r>
            <a:endParaRPr lang="es-MX" sz="1600" dirty="0">
              <a:cs typeface="Calibri" pitchFamily="34" charset="0"/>
            </a:endParaRPr>
          </a:p>
        </p:txBody>
      </p:sp>
      <p:sp>
        <p:nvSpPr>
          <p:cNvPr id="44" name="39 CuadroTexto"/>
          <p:cNvSpPr txBox="1">
            <a:spLocks noChangeArrowheads="1"/>
          </p:cNvSpPr>
          <p:nvPr/>
        </p:nvSpPr>
        <p:spPr bwMode="auto">
          <a:xfrm>
            <a:off x="4641164" y="2353743"/>
            <a:ext cx="50370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MX" sz="1100" dirty="0" smtClean="0">
                <a:cs typeface="Calibri" pitchFamily="34" charset="0"/>
              </a:rPr>
              <a:t>NO</a:t>
            </a:r>
            <a:endParaRPr lang="es-MX" sz="1100" dirty="0">
              <a:cs typeface="Calibri" pitchFamily="34" charset="0"/>
            </a:endParaRPr>
          </a:p>
        </p:txBody>
      </p:sp>
      <p:sp>
        <p:nvSpPr>
          <p:cNvPr id="48" name="45 CuadroTexto"/>
          <p:cNvSpPr txBox="1">
            <a:spLocks noChangeArrowheads="1"/>
          </p:cNvSpPr>
          <p:nvPr/>
        </p:nvSpPr>
        <p:spPr bwMode="auto">
          <a:xfrm>
            <a:off x="3635557" y="3532222"/>
            <a:ext cx="50321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O" sz="1200" dirty="0" smtClean="0">
                <a:cs typeface="Calibri" pitchFamily="34" charset="0"/>
              </a:rPr>
              <a:t>SI</a:t>
            </a:r>
            <a:endParaRPr lang="es-MX" sz="1200" dirty="0">
              <a:cs typeface="Calibri" pitchFamily="34" charset="0"/>
            </a:endParaRPr>
          </a:p>
        </p:txBody>
      </p:sp>
      <p:sp>
        <p:nvSpPr>
          <p:cNvPr id="59" name="58 Rectángulo redondeado"/>
          <p:cNvSpPr/>
          <p:nvPr/>
        </p:nvSpPr>
        <p:spPr bwMode="auto">
          <a:xfrm>
            <a:off x="3118612" y="6460119"/>
            <a:ext cx="865188" cy="246059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0"/>
          <a:lstStyle/>
          <a:p>
            <a:pPr algn="ctr">
              <a:defRPr/>
            </a:pPr>
            <a:r>
              <a:rPr lang="es-CO" sz="1600" dirty="0">
                <a:cs typeface="Calibri" pitchFamily="34" charset="0"/>
              </a:rPr>
              <a:t>FIN</a:t>
            </a:r>
            <a:endParaRPr lang="es-MX" sz="1600" dirty="0">
              <a:cs typeface="Calibri" pitchFamily="34" charset="0"/>
            </a:endParaRPr>
          </a:p>
        </p:txBody>
      </p:sp>
      <p:cxnSp>
        <p:nvCxnSpPr>
          <p:cNvPr id="58" name="57 Conector angular"/>
          <p:cNvCxnSpPr>
            <a:stCxn id="40" idx="3"/>
            <a:endCxn id="36" idx="3"/>
          </p:cNvCxnSpPr>
          <p:nvPr/>
        </p:nvCxnSpPr>
        <p:spPr>
          <a:xfrm flipV="1">
            <a:off x="4663647" y="1659061"/>
            <a:ext cx="481226" cy="956292"/>
          </a:xfrm>
          <a:prstGeom prst="bentConnector3">
            <a:avLst>
              <a:gd name="adj1" fmla="val 147504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46 Decisión"/>
          <p:cNvSpPr/>
          <p:nvPr/>
        </p:nvSpPr>
        <p:spPr bwMode="auto">
          <a:xfrm>
            <a:off x="2381715" y="3374343"/>
            <a:ext cx="2305050" cy="936625"/>
          </a:xfrm>
          <a:prstGeom prst="flowChartDecision">
            <a:avLst/>
          </a:prstGeom>
          <a:solidFill>
            <a:srgbClr val="FFFFFF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s-MX">
              <a:cs typeface="Calibri" pitchFamily="34" charset="0"/>
            </a:endParaRPr>
          </a:p>
        </p:txBody>
      </p:sp>
      <p:sp>
        <p:nvSpPr>
          <p:cNvPr id="51" name="39 CuadroTexto"/>
          <p:cNvSpPr txBox="1">
            <a:spLocks noChangeArrowheads="1"/>
          </p:cNvSpPr>
          <p:nvPr/>
        </p:nvSpPr>
        <p:spPr bwMode="auto">
          <a:xfrm>
            <a:off x="3566540" y="4273522"/>
            <a:ext cx="50370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MX" sz="1100" dirty="0" smtClean="0">
                <a:cs typeface="Calibri" pitchFamily="34" charset="0"/>
              </a:rPr>
              <a:t>NO</a:t>
            </a:r>
            <a:endParaRPr lang="es-MX" sz="1100" dirty="0">
              <a:cs typeface="Calibri" pitchFamily="34" charset="0"/>
            </a:endParaRPr>
          </a:p>
        </p:txBody>
      </p:sp>
      <p:sp>
        <p:nvSpPr>
          <p:cNvPr id="52" name="45 CuadroTexto"/>
          <p:cNvSpPr txBox="1">
            <a:spLocks noChangeArrowheads="1"/>
          </p:cNvSpPr>
          <p:nvPr/>
        </p:nvSpPr>
        <p:spPr bwMode="auto">
          <a:xfrm>
            <a:off x="4592373" y="3565657"/>
            <a:ext cx="50321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O" sz="1200" dirty="0" smtClean="0">
                <a:cs typeface="Calibri" pitchFamily="34" charset="0"/>
              </a:rPr>
              <a:t>SI</a:t>
            </a:r>
            <a:endParaRPr lang="es-MX" sz="1200" dirty="0">
              <a:cs typeface="Calibri" pitchFamily="34" charset="0"/>
            </a:endParaRPr>
          </a:p>
        </p:txBody>
      </p:sp>
      <p:sp>
        <p:nvSpPr>
          <p:cNvPr id="54" name="53 Multidocumento"/>
          <p:cNvSpPr/>
          <p:nvPr/>
        </p:nvSpPr>
        <p:spPr bwMode="auto">
          <a:xfrm>
            <a:off x="6326015" y="3324263"/>
            <a:ext cx="2232248" cy="1008112"/>
          </a:xfrm>
          <a:prstGeom prst="flowChartMultidocument">
            <a:avLst/>
          </a:prstGeom>
          <a:solidFill>
            <a:srgbClr val="FFFFFF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0"/>
          <a:lstStyle/>
          <a:p>
            <a:pPr algn="ctr">
              <a:defRPr/>
            </a:pPr>
            <a:r>
              <a:rPr lang="es-CO" sz="1600" dirty="0" smtClean="0">
                <a:cs typeface="Calibri" pitchFamily="34" charset="0"/>
              </a:rPr>
              <a:t>Procedimiento de Acciones Correctivas</a:t>
            </a:r>
            <a:endParaRPr lang="es-MX" sz="1600" b="1" dirty="0">
              <a:cs typeface="Calibri" pitchFamily="34" charset="0"/>
            </a:endParaRPr>
          </a:p>
        </p:txBody>
      </p:sp>
      <p:sp>
        <p:nvSpPr>
          <p:cNvPr id="26" name="35 Rectángulo"/>
          <p:cNvSpPr/>
          <p:nvPr/>
        </p:nvSpPr>
        <p:spPr bwMode="auto">
          <a:xfrm>
            <a:off x="1832923" y="1361898"/>
            <a:ext cx="3315886" cy="559371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0"/>
          <a:lstStyle/>
          <a:p>
            <a:pPr algn="ctr">
              <a:defRPr/>
            </a:pPr>
            <a:r>
              <a:rPr lang="es-CO" dirty="0">
                <a:solidFill>
                  <a:schemeClr val="bg1"/>
                </a:solidFill>
                <a:cs typeface="Calibri" pitchFamily="34" charset="0"/>
              </a:rPr>
              <a:t>Se realiza </a:t>
            </a:r>
            <a:r>
              <a:rPr lang="es-CO" dirty="0" smtClean="0">
                <a:solidFill>
                  <a:schemeClr val="bg1"/>
                </a:solidFill>
                <a:cs typeface="Calibri" pitchFamily="34" charset="0"/>
              </a:rPr>
              <a:t>el </a:t>
            </a:r>
            <a:r>
              <a:rPr lang="es-CO" b="1" dirty="0" smtClean="0">
                <a:solidFill>
                  <a:schemeClr val="bg1"/>
                </a:solidFill>
                <a:cs typeface="Calibri" pitchFamily="34" charset="0"/>
              </a:rPr>
              <a:t>TRATAMIENTO</a:t>
            </a:r>
            <a:endParaRPr lang="es-MX" b="1" dirty="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27" name="Llamada ovalada 26"/>
          <p:cNvSpPr/>
          <p:nvPr/>
        </p:nvSpPr>
        <p:spPr>
          <a:xfrm>
            <a:off x="5794611" y="589240"/>
            <a:ext cx="2711303" cy="1344589"/>
          </a:xfrm>
          <a:prstGeom prst="wedgeEllipseCallout">
            <a:avLst>
              <a:gd name="adj1" fmla="val -67951"/>
              <a:gd name="adj2" fmla="val 15724"/>
            </a:avLst>
          </a:prstGeom>
          <a:solidFill>
            <a:srgbClr val="FFCC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chemeClr val="tx1"/>
                </a:solidFill>
              </a:rPr>
              <a:t>Existen diversos tipos de tratamiento de las salidas no conformes</a:t>
            </a:r>
            <a:endParaRPr lang="es-CO" sz="1600" dirty="0">
              <a:solidFill>
                <a:schemeClr val="tx1"/>
              </a:solidFill>
            </a:endParaRPr>
          </a:p>
        </p:txBody>
      </p:sp>
      <p:sp>
        <p:nvSpPr>
          <p:cNvPr id="3" name="Documento 2"/>
          <p:cNvSpPr/>
          <p:nvPr/>
        </p:nvSpPr>
        <p:spPr>
          <a:xfrm>
            <a:off x="486026" y="1901438"/>
            <a:ext cx="1038445" cy="548286"/>
          </a:xfrm>
          <a:prstGeom prst="flowChartDocument">
            <a:avLst/>
          </a:prstGeom>
          <a:solidFill>
            <a:srgbClr val="FFFFFF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/>
            <a:endParaRPr lang="es-CO">
              <a:solidFill>
                <a:schemeClr val="tx1"/>
              </a:solidFill>
              <a:cs typeface="Calibri" pitchFamily="34" charset="0"/>
            </a:endParaRPr>
          </a:p>
        </p:txBody>
      </p:sp>
      <p:sp>
        <p:nvSpPr>
          <p:cNvPr id="29" name="35 CuadroTexto"/>
          <p:cNvSpPr txBox="1">
            <a:spLocks noChangeArrowheads="1"/>
          </p:cNvSpPr>
          <p:nvPr/>
        </p:nvSpPr>
        <p:spPr bwMode="auto">
          <a:xfrm>
            <a:off x="477663" y="1955624"/>
            <a:ext cx="10343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O" sz="1600" dirty="0" smtClean="0">
                <a:cs typeface="Calibri" pitchFamily="34" charset="0"/>
              </a:rPr>
              <a:t>Registra</a:t>
            </a:r>
            <a:endParaRPr lang="es-MX" sz="1600" dirty="0">
              <a:cs typeface="Calibri" pitchFamily="34" charset="0"/>
            </a:endParaRPr>
          </a:p>
        </p:txBody>
      </p:sp>
      <p:cxnSp>
        <p:nvCxnSpPr>
          <p:cNvPr id="50" name="57 Conector angular"/>
          <p:cNvCxnSpPr>
            <a:stCxn id="95" idx="3"/>
            <a:endCxn id="54" idx="2"/>
          </p:cNvCxnSpPr>
          <p:nvPr/>
        </p:nvCxnSpPr>
        <p:spPr>
          <a:xfrm flipV="1">
            <a:off x="4694866" y="4294197"/>
            <a:ext cx="2592049" cy="1486852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35 CuadroTexto"/>
          <p:cNvSpPr txBox="1">
            <a:spLocks noChangeArrowheads="1"/>
          </p:cNvSpPr>
          <p:nvPr/>
        </p:nvSpPr>
        <p:spPr bwMode="auto">
          <a:xfrm>
            <a:off x="2678741" y="3550267"/>
            <a:ext cx="1727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O" sz="1600" dirty="0" smtClean="0">
                <a:cs typeface="Calibri" pitchFamily="34" charset="0"/>
              </a:rPr>
              <a:t>¿Es de alto impacto?</a:t>
            </a:r>
            <a:endParaRPr lang="es-MX" sz="1600" dirty="0">
              <a:cs typeface="Calibri" pitchFamily="34" charset="0"/>
            </a:endParaRPr>
          </a:p>
        </p:txBody>
      </p:sp>
      <p:sp>
        <p:nvSpPr>
          <p:cNvPr id="57" name="45 CuadroTexto"/>
          <p:cNvSpPr txBox="1">
            <a:spLocks noChangeArrowheads="1"/>
          </p:cNvSpPr>
          <p:nvPr/>
        </p:nvSpPr>
        <p:spPr bwMode="auto">
          <a:xfrm>
            <a:off x="3584171" y="3038383"/>
            <a:ext cx="50321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O" sz="1200" dirty="0" smtClean="0">
                <a:cs typeface="Calibri" pitchFamily="34" charset="0"/>
              </a:rPr>
              <a:t>SI</a:t>
            </a:r>
            <a:endParaRPr lang="es-MX" sz="1200" dirty="0">
              <a:cs typeface="Calibri" pitchFamily="34" charset="0"/>
            </a:endParaRPr>
          </a:p>
        </p:txBody>
      </p:sp>
      <p:sp>
        <p:nvSpPr>
          <p:cNvPr id="60" name="35 Rectángulo"/>
          <p:cNvSpPr/>
          <p:nvPr/>
        </p:nvSpPr>
        <p:spPr bwMode="auto">
          <a:xfrm>
            <a:off x="1894990" y="4537084"/>
            <a:ext cx="3279848" cy="549536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0"/>
          <a:lstStyle/>
          <a:p>
            <a:pPr algn="ctr">
              <a:defRPr/>
            </a:pPr>
            <a:r>
              <a:rPr lang="es-CO" dirty="0" smtClean="0">
                <a:cs typeface="Calibri" pitchFamily="34" charset="0"/>
              </a:rPr>
              <a:t>Consolida la información de casos</a:t>
            </a:r>
            <a:endParaRPr lang="es-MX" b="1" dirty="0">
              <a:cs typeface="Calibri" pitchFamily="34" charset="0"/>
            </a:endParaRPr>
          </a:p>
        </p:txBody>
      </p:sp>
      <p:cxnSp>
        <p:nvCxnSpPr>
          <p:cNvPr id="79" name="31 Conector recto de flecha"/>
          <p:cNvCxnSpPr>
            <a:stCxn id="40" idx="2"/>
          </p:cNvCxnSpPr>
          <p:nvPr/>
        </p:nvCxnSpPr>
        <p:spPr bwMode="auto">
          <a:xfrm>
            <a:off x="3511122" y="3083665"/>
            <a:ext cx="11723" cy="300565"/>
          </a:xfrm>
          <a:prstGeom prst="straightConnector1">
            <a:avLst/>
          </a:prstGeom>
          <a:solidFill>
            <a:srgbClr val="FF3300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arrow"/>
          </a:ln>
          <a:effectLst>
            <a:outerShdw dist="45791" dir="2021404" algn="ctr" rotWithShape="0">
              <a:srgbClr val="B2B2B2">
                <a:alpha val="80000"/>
              </a:srgbClr>
            </a:outerShdw>
          </a:effectLst>
        </p:spPr>
      </p:cxnSp>
      <p:sp>
        <p:nvSpPr>
          <p:cNvPr id="89" name="45 CuadroTexto"/>
          <p:cNvSpPr txBox="1">
            <a:spLocks noChangeArrowheads="1"/>
          </p:cNvSpPr>
          <p:nvPr/>
        </p:nvSpPr>
        <p:spPr bwMode="auto">
          <a:xfrm>
            <a:off x="4641659" y="5523934"/>
            <a:ext cx="50321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O" sz="1200" dirty="0" smtClean="0">
                <a:cs typeface="Calibri" pitchFamily="34" charset="0"/>
              </a:rPr>
              <a:t>SI</a:t>
            </a:r>
            <a:endParaRPr lang="es-MX" sz="1200" dirty="0">
              <a:cs typeface="Calibri" pitchFamily="34" charset="0"/>
            </a:endParaRPr>
          </a:p>
        </p:txBody>
      </p:sp>
      <p:sp>
        <p:nvSpPr>
          <p:cNvPr id="95" name="46 Decisión"/>
          <p:cNvSpPr/>
          <p:nvPr/>
        </p:nvSpPr>
        <p:spPr bwMode="auto">
          <a:xfrm>
            <a:off x="2389816" y="5312736"/>
            <a:ext cx="2305050" cy="936625"/>
          </a:xfrm>
          <a:prstGeom prst="flowChartDecision">
            <a:avLst/>
          </a:prstGeom>
          <a:solidFill>
            <a:srgbClr val="FFFFFF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s-MX">
              <a:cs typeface="Calibri" pitchFamily="34" charset="0"/>
            </a:endParaRPr>
          </a:p>
        </p:txBody>
      </p:sp>
      <p:sp>
        <p:nvSpPr>
          <p:cNvPr id="96" name="39 CuadroTexto"/>
          <p:cNvSpPr txBox="1">
            <a:spLocks noChangeArrowheads="1"/>
          </p:cNvSpPr>
          <p:nvPr/>
        </p:nvSpPr>
        <p:spPr bwMode="auto">
          <a:xfrm>
            <a:off x="3566540" y="6199685"/>
            <a:ext cx="50370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MX" sz="1100" dirty="0" smtClean="0">
                <a:cs typeface="Calibri" pitchFamily="34" charset="0"/>
              </a:rPr>
              <a:t>NO</a:t>
            </a:r>
            <a:endParaRPr lang="es-MX" sz="1100" dirty="0">
              <a:cs typeface="Calibri" pitchFamily="34" charset="0"/>
            </a:endParaRPr>
          </a:p>
        </p:txBody>
      </p:sp>
      <p:sp>
        <p:nvSpPr>
          <p:cNvPr id="98" name="35 CuadroTexto"/>
          <p:cNvSpPr txBox="1">
            <a:spLocks noChangeArrowheads="1"/>
          </p:cNvSpPr>
          <p:nvPr/>
        </p:nvSpPr>
        <p:spPr bwMode="auto">
          <a:xfrm>
            <a:off x="2720571" y="5473399"/>
            <a:ext cx="1727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O" sz="1600" dirty="0" smtClean="0">
                <a:cs typeface="Calibri" pitchFamily="34" charset="0"/>
              </a:rPr>
              <a:t>¿Se presenta reincidencia?</a:t>
            </a:r>
            <a:endParaRPr lang="es-MX" sz="1600" dirty="0">
              <a:cs typeface="Calibri" pitchFamily="34" charset="0"/>
            </a:endParaRPr>
          </a:p>
        </p:txBody>
      </p:sp>
      <p:cxnSp>
        <p:nvCxnSpPr>
          <p:cNvPr id="104" name="30 Conector recto de flecha"/>
          <p:cNvCxnSpPr>
            <a:stCxn id="47" idx="2"/>
            <a:endCxn id="60" idx="0"/>
          </p:cNvCxnSpPr>
          <p:nvPr/>
        </p:nvCxnSpPr>
        <p:spPr bwMode="auto">
          <a:xfrm>
            <a:off x="3534240" y="4310968"/>
            <a:ext cx="674" cy="226116"/>
          </a:xfrm>
          <a:prstGeom prst="straightConnector1">
            <a:avLst/>
          </a:prstGeom>
          <a:solidFill>
            <a:srgbClr val="FF3300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arrow"/>
          </a:ln>
          <a:effectLst>
            <a:outerShdw dist="45791" dir="2021404" algn="ctr" rotWithShape="0">
              <a:srgbClr val="B2B2B2">
                <a:alpha val="80000"/>
              </a:srgbClr>
            </a:outerShdw>
          </a:effectLst>
        </p:spPr>
      </p:cxnSp>
      <p:cxnSp>
        <p:nvCxnSpPr>
          <p:cNvPr id="109" name="30 Conector recto de flecha"/>
          <p:cNvCxnSpPr>
            <a:stCxn id="60" idx="2"/>
            <a:endCxn id="95" idx="0"/>
          </p:cNvCxnSpPr>
          <p:nvPr/>
        </p:nvCxnSpPr>
        <p:spPr bwMode="auto">
          <a:xfrm>
            <a:off x="3534914" y="5086620"/>
            <a:ext cx="7427" cy="226116"/>
          </a:xfrm>
          <a:prstGeom prst="straightConnector1">
            <a:avLst/>
          </a:prstGeom>
          <a:solidFill>
            <a:srgbClr val="FF3300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arrow"/>
          </a:ln>
          <a:effectLst>
            <a:outerShdw dist="45791" dir="2021404" algn="ctr" rotWithShape="0">
              <a:srgbClr val="B2B2B2">
                <a:alpha val="80000"/>
              </a:srgbClr>
            </a:outerShdw>
          </a:effectLst>
        </p:spPr>
      </p:cxnSp>
      <p:cxnSp>
        <p:nvCxnSpPr>
          <p:cNvPr id="123" name="57 Conector angular"/>
          <p:cNvCxnSpPr>
            <a:stCxn id="95" idx="2"/>
            <a:endCxn id="59" idx="0"/>
          </p:cNvCxnSpPr>
          <p:nvPr/>
        </p:nvCxnSpPr>
        <p:spPr>
          <a:xfrm rot="16200000" flipH="1">
            <a:off x="3441394" y="6350307"/>
            <a:ext cx="210758" cy="886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angular 5"/>
          <p:cNvCxnSpPr>
            <a:stCxn id="36" idx="1"/>
            <a:endCxn id="3" idx="0"/>
          </p:cNvCxnSpPr>
          <p:nvPr/>
        </p:nvCxnSpPr>
        <p:spPr>
          <a:xfrm rot="10800000" flipV="1">
            <a:off x="1005249" y="1659060"/>
            <a:ext cx="859776" cy="24237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angular 48"/>
          <p:cNvCxnSpPr>
            <a:stCxn id="40" idx="1"/>
            <a:endCxn id="3" idx="2"/>
          </p:cNvCxnSpPr>
          <p:nvPr/>
        </p:nvCxnSpPr>
        <p:spPr>
          <a:xfrm rot="10800000">
            <a:off x="1005249" y="2413477"/>
            <a:ext cx="1353348" cy="20187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0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/>
          <p:cNvSpPr/>
          <p:nvPr/>
        </p:nvSpPr>
        <p:spPr>
          <a:xfrm>
            <a:off x="1515383" y="5537055"/>
            <a:ext cx="7001692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Serie temas de calidad en la sede. No.2. Oficina de Planeación y Estadística. Sede Bogotá.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pic>
        <p:nvPicPr>
          <p:cNvPr id="21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42" y="45169"/>
            <a:ext cx="1881886" cy="777301"/>
          </a:xfrm>
          <a:prstGeom prst="rect">
            <a:avLst/>
          </a:prstGeom>
          <a:noFill/>
        </p:spPr>
      </p:pic>
      <p:sp>
        <p:nvSpPr>
          <p:cNvPr id="6" name="9 CuadroTexto"/>
          <p:cNvSpPr txBox="1"/>
          <p:nvPr/>
        </p:nvSpPr>
        <p:spPr>
          <a:xfrm>
            <a:off x="1959428" y="164612"/>
            <a:ext cx="68443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s-CO" sz="24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CONTROL DE FALLAS EN LA PRESTACIÓN DEL SERVICIO</a:t>
            </a:r>
            <a:endParaRPr lang="es-ES" sz="2400" kern="10" dirty="0">
              <a:ln w="9525">
                <a:noFill/>
                <a:round/>
                <a:headEnd/>
                <a:tailEnd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962" y="892604"/>
            <a:ext cx="4904695" cy="4608083"/>
          </a:xfrm>
          <a:prstGeom prst="rect">
            <a:avLst/>
          </a:prstGeom>
        </p:spPr>
      </p:pic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01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209356" y="1536570"/>
            <a:ext cx="33131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3200" b="1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CORRECCIÓN</a:t>
            </a:r>
            <a:endParaRPr lang="es-ES" sz="3200" b="1" dirty="0">
              <a:solidFill>
                <a:srgbClr val="FF99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Oval 18"/>
          <p:cNvSpPr>
            <a:spLocks noChangeArrowheads="1"/>
          </p:cNvSpPr>
          <p:nvPr/>
        </p:nvSpPr>
        <p:spPr bwMode="auto">
          <a:xfrm>
            <a:off x="4347378" y="1306755"/>
            <a:ext cx="4116388" cy="1129427"/>
          </a:xfrm>
          <a:prstGeom prst="roundRect">
            <a:avLst>
              <a:gd name="adj" fmla="val 27769"/>
            </a:avLst>
          </a:prstGeom>
          <a:solidFill>
            <a:schemeClr val="accent4"/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Acción para </a:t>
            </a:r>
            <a:r>
              <a:rPr lang="es-MX" sz="2800" b="1" dirty="0">
                <a:latin typeface="Calibri" panose="020F0502020204030204" pitchFamily="34" charset="0"/>
                <a:cs typeface="Calibri" panose="020F0502020204030204" pitchFamily="34" charset="0"/>
              </a:rPr>
              <a:t>eliminar la no conformidad</a:t>
            </a:r>
            <a:endParaRPr lang="es-E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095049"/>
              </p:ext>
            </p:extLst>
          </p:nvPr>
        </p:nvGraphicFramePr>
        <p:xfrm flipH="1">
          <a:off x="4581922" y="1392059"/>
          <a:ext cx="203632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1" name="Imagen" r:id="rId3" imgW="3192855" imgH="3468986" progId="">
                  <p:embed/>
                </p:oleObj>
              </mc:Choice>
              <mc:Fallback>
                <p:oleObj name="Imagen" r:id="rId3" imgW="3192855" imgH="3468986" progId="">
                  <p:embed/>
                  <p:pic>
                    <p:nvPicPr>
                      <p:cNvPr id="0" name="Picture 3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>
                        <a:off x="4581922" y="1392059"/>
                        <a:ext cx="203632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9540871"/>
              </p:ext>
            </p:extLst>
          </p:nvPr>
        </p:nvGraphicFramePr>
        <p:xfrm flipH="1">
          <a:off x="8081132" y="1392059"/>
          <a:ext cx="203632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2" name="Imagen" r:id="rId5" imgW="3192855" imgH="3468986" progId="">
                  <p:embed/>
                </p:oleObj>
              </mc:Choice>
              <mc:Fallback>
                <p:oleObj name="Imagen" r:id="rId5" imgW="3192855" imgH="3468986" progId="">
                  <p:embed/>
                  <p:pic>
                    <p:nvPicPr>
                      <p:cNvPr id="0" name="Picture 3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>
                        <a:off x="8081132" y="1392059"/>
                        <a:ext cx="203632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AutoShape 26"/>
          <p:cNvSpPr>
            <a:spLocks noChangeArrowheads="1"/>
          </p:cNvSpPr>
          <p:nvPr/>
        </p:nvSpPr>
        <p:spPr bwMode="auto">
          <a:xfrm>
            <a:off x="2845676" y="1704128"/>
            <a:ext cx="935038" cy="287338"/>
          </a:xfrm>
          <a:prstGeom prst="chevron">
            <a:avLst>
              <a:gd name="adj" fmla="val 81353"/>
            </a:avLst>
          </a:prstGeom>
          <a:solidFill>
            <a:schemeClr val="accent4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s-CO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Oval 27"/>
          <p:cNvSpPr>
            <a:spLocks noChangeArrowheads="1"/>
          </p:cNvSpPr>
          <p:nvPr/>
        </p:nvSpPr>
        <p:spPr bwMode="auto">
          <a:xfrm>
            <a:off x="4785554" y="3472957"/>
            <a:ext cx="3168650" cy="735747"/>
          </a:xfrm>
          <a:prstGeom prst="ellipse">
            <a:avLst/>
          </a:prstGeom>
          <a:gradFill rotWithShape="0">
            <a:gsLst>
              <a:gs pos="0">
                <a:srgbClr val="FFCC00"/>
              </a:gs>
              <a:gs pos="50000">
                <a:srgbClr val="FFCC00">
                  <a:gamma/>
                  <a:tint val="15294"/>
                  <a:invGamma/>
                </a:srgbClr>
              </a:gs>
              <a:gs pos="100000">
                <a:srgbClr val="FFCC00"/>
              </a:gs>
            </a:gsLst>
            <a:lin ang="2700000" scaled="1"/>
          </a:gra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800" b="1">
                <a:latin typeface="Calibri" panose="020F0502020204030204" pitchFamily="34" charset="0"/>
                <a:cs typeface="Calibri" panose="020F0502020204030204" pitchFamily="34" charset="0"/>
              </a:rPr>
              <a:t>Reprocesar</a:t>
            </a:r>
            <a:endParaRPr lang="es-ES" sz="2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Oval 28"/>
          <p:cNvSpPr>
            <a:spLocks noChangeArrowheads="1"/>
          </p:cNvSpPr>
          <p:nvPr/>
        </p:nvSpPr>
        <p:spPr bwMode="auto">
          <a:xfrm>
            <a:off x="5071809" y="4150820"/>
            <a:ext cx="3384550" cy="735747"/>
          </a:xfrm>
          <a:prstGeom prst="ellipse">
            <a:avLst/>
          </a:prstGeom>
          <a:gradFill rotWithShape="0">
            <a:gsLst>
              <a:gs pos="0">
                <a:srgbClr val="FFCC00"/>
              </a:gs>
              <a:gs pos="50000">
                <a:srgbClr val="FFCC00">
                  <a:gamma/>
                  <a:tint val="15294"/>
                  <a:invGamma/>
                </a:srgbClr>
              </a:gs>
              <a:gs pos="100000">
                <a:srgbClr val="FFCC00"/>
              </a:gs>
            </a:gsLst>
            <a:lin ang="2700000" scaled="1"/>
          </a:gra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Reparar </a:t>
            </a:r>
            <a:endParaRPr lang="es-E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AutoShape 31"/>
          <p:cNvSpPr>
            <a:spLocks noChangeArrowheads="1"/>
          </p:cNvSpPr>
          <p:nvPr/>
        </p:nvSpPr>
        <p:spPr bwMode="auto">
          <a:xfrm rot="5400000">
            <a:off x="6008918" y="2647991"/>
            <a:ext cx="935038" cy="619126"/>
          </a:xfrm>
          <a:prstGeom prst="chevron">
            <a:avLst>
              <a:gd name="adj" fmla="val 47007"/>
            </a:avLst>
          </a:prstGeom>
          <a:solidFill>
            <a:schemeClr val="accent4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s-CO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WordArt 8"/>
          <p:cNvSpPr>
            <a:spLocks noChangeArrowheads="1" noChangeShapeType="1"/>
          </p:cNvSpPr>
          <p:nvPr/>
        </p:nvSpPr>
        <p:spPr bwMode="auto">
          <a:xfrm>
            <a:off x="1187450" y="116731"/>
            <a:ext cx="6769100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Tipos de tratamientos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de </a:t>
            </a: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las Salidas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No Conformes</a:t>
            </a:r>
          </a:p>
        </p:txBody>
      </p:sp>
      <p:sp>
        <p:nvSpPr>
          <p:cNvPr id="20" name="Oval 28"/>
          <p:cNvSpPr>
            <a:spLocks noChangeArrowheads="1"/>
          </p:cNvSpPr>
          <p:nvPr/>
        </p:nvSpPr>
        <p:spPr bwMode="auto">
          <a:xfrm>
            <a:off x="5358064" y="4728734"/>
            <a:ext cx="3384550" cy="735747"/>
          </a:xfrm>
          <a:prstGeom prst="ellipse">
            <a:avLst/>
          </a:prstGeom>
          <a:gradFill rotWithShape="0">
            <a:gsLst>
              <a:gs pos="0">
                <a:srgbClr val="FFCC00"/>
              </a:gs>
              <a:gs pos="50000">
                <a:srgbClr val="FFCC00">
                  <a:gamma/>
                  <a:tint val="15294"/>
                  <a:invGamma/>
                </a:srgbClr>
              </a:gs>
              <a:gs pos="100000">
                <a:srgbClr val="FFCC00"/>
              </a:gs>
            </a:gsLst>
            <a:lin ang="2700000" scaled="1"/>
          </a:gra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Reclasificación </a:t>
            </a:r>
            <a:endParaRPr lang="es-E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549" y="191324"/>
            <a:ext cx="615962" cy="580764"/>
          </a:xfrm>
          <a:prstGeom prst="rect">
            <a:avLst/>
          </a:prstGeom>
        </p:spPr>
      </p:pic>
      <p:sp>
        <p:nvSpPr>
          <p:cNvPr id="13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63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9" grpId="0" animBg="1"/>
      <p:bldP spid="2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49" y="191324"/>
            <a:ext cx="615962" cy="580764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640936" y="4916570"/>
            <a:ext cx="7678834" cy="276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Guía Técnica Colombiana. GTC-ISO/TS 9002:2017. Sistema de gestión de la calidad. Directrices para la aplicación de la norma ISO9001:2015</a:t>
            </a:r>
            <a:endParaRPr lang="es-ES_tradnl" sz="100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640936" y="1508625"/>
            <a:ext cx="7862127" cy="3312200"/>
          </a:xfrm>
          <a:prstGeom prst="roundRect">
            <a:avLst>
              <a:gd name="adj" fmla="val 15081"/>
            </a:avLst>
          </a:prstGeom>
          <a:solidFill>
            <a:schemeClr val="accent1">
              <a:lumMod val="20000"/>
              <a:lumOff val="80000"/>
            </a:schemeClr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just"/>
            <a:r>
              <a:rPr lang="es-ES" sz="2400" dirty="0" smtClean="0"/>
              <a:t>Al determinar una salida no conforme, la organización debería tomar las acciones apropiadas basadas en su efecto en la conformidad del producto y servicio. Las acciones variarán según la naturaleza de la salida no conforme, como notificar al cliente cuando se determine una cuestión de seguridad o funcionalidad, frente a una cuestión menor que se determina durante la producción y que puede corregirse antes de la entrega.</a:t>
            </a:r>
            <a:endParaRPr lang="es-CO" sz="2000" dirty="0"/>
          </a:p>
        </p:txBody>
      </p:sp>
      <p:sp>
        <p:nvSpPr>
          <p:cNvPr id="6" name="WordArt 8"/>
          <p:cNvSpPr>
            <a:spLocks noChangeArrowheads="1" noChangeShapeType="1"/>
          </p:cNvSpPr>
          <p:nvPr/>
        </p:nvSpPr>
        <p:spPr bwMode="auto">
          <a:xfrm>
            <a:off x="1187450" y="177424"/>
            <a:ext cx="6769100" cy="64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lvl="0" algn="ctr">
              <a:defRPr/>
            </a:pPr>
            <a:r>
              <a:rPr kumimoji="0" lang="es-MX" sz="32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Control de las Salidas </a:t>
            </a:r>
            <a:r>
              <a:rPr kumimoji="0" lang="es-MX" sz="3200" b="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No </a:t>
            </a:r>
            <a:r>
              <a:rPr kumimoji="0" lang="es-MX" sz="32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Conformes </a:t>
            </a:r>
          </a:p>
          <a:p>
            <a:pPr lvl="0" algn="ctr">
              <a:defRPr/>
            </a:pPr>
            <a:r>
              <a:rPr lang="es-CO" sz="2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GTC-ISO/TS </a:t>
            </a:r>
            <a:r>
              <a:rPr lang="es-CO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9002:2017</a:t>
            </a:r>
            <a:endParaRPr kumimoji="0" lang="es-MX" sz="2000" b="0" i="0" u="none" strike="noStrike" kern="10" cap="none" spc="0" normalizeH="0" baseline="0" noProof="0" dirty="0">
              <a:ln w="9525">
                <a:noFill/>
                <a:round/>
                <a:headEnd/>
                <a:tailEnd/>
              </a:ln>
              <a:solidFill>
                <a:srgbClr val="B88472">
                  <a:lumMod val="75000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92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774" y="-70056"/>
            <a:ext cx="8487555" cy="1143000"/>
          </a:xfrm>
        </p:spPr>
        <p:txBody>
          <a:bodyPr>
            <a:normAutofit/>
          </a:bodyPr>
          <a:lstStyle/>
          <a:p>
            <a:pPr algn="ctr"/>
            <a:r>
              <a:rPr lang="es-CO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latin typeface="Calibri" pitchFamily="34" charset="0"/>
                <a:ea typeface="+mn-ea"/>
                <a:cs typeface="Calibri" pitchFamily="34" charset="0"/>
              </a:rPr>
              <a:t>Proceso</a:t>
            </a:r>
          </a:p>
        </p:txBody>
      </p:sp>
      <p:cxnSp>
        <p:nvCxnSpPr>
          <p:cNvPr id="15" name="37 Conector recto"/>
          <p:cNvCxnSpPr/>
          <p:nvPr/>
        </p:nvCxnSpPr>
        <p:spPr>
          <a:xfrm>
            <a:off x="1076736" y="5144634"/>
            <a:ext cx="6783875" cy="381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2 Cheurón"/>
          <p:cNvSpPr/>
          <p:nvPr/>
        </p:nvSpPr>
        <p:spPr>
          <a:xfrm>
            <a:off x="3375437" y="1398134"/>
            <a:ext cx="2095500" cy="723900"/>
          </a:xfrm>
          <a:prstGeom prst="chevron">
            <a:avLst/>
          </a:prstGeom>
          <a:solidFill>
            <a:schemeClr val="bg1"/>
          </a:solidFill>
          <a:effectLst>
            <a:outerShdw blurRad="50800" dist="38100" dir="7200000" sx="104000" sy="104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s-CO" b="1" spc="51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F81BD">
                  <a:tint val="3000"/>
                  <a:alpha val="95000"/>
                </a:srgbClr>
              </a:solidFill>
              <a:latin typeface="Calibri"/>
            </a:endParaRPr>
          </a:p>
        </p:txBody>
      </p:sp>
      <p:sp>
        <p:nvSpPr>
          <p:cNvPr id="17" name="14 CuadroTexto"/>
          <p:cNvSpPr txBox="1"/>
          <p:nvPr/>
        </p:nvSpPr>
        <p:spPr>
          <a:xfrm>
            <a:off x="3743737" y="1550533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dirty="0">
                <a:solidFill>
                  <a:prstClr val="black"/>
                </a:solidFill>
                <a:latin typeface="Calibri"/>
              </a:rPr>
              <a:t>Actividades</a:t>
            </a:r>
          </a:p>
        </p:txBody>
      </p:sp>
      <p:sp>
        <p:nvSpPr>
          <p:cNvPr id="18" name="16 Elipse"/>
          <p:cNvSpPr/>
          <p:nvPr/>
        </p:nvSpPr>
        <p:spPr>
          <a:xfrm>
            <a:off x="2114937" y="1398134"/>
            <a:ext cx="1130300" cy="723900"/>
          </a:xfrm>
          <a:prstGeom prst="ellipse">
            <a:avLst/>
          </a:prstGeom>
          <a:solidFill>
            <a:schemeClr val="bg1"/>
          </a:solidFill>
          <a:effectLst>
            <a:outerShdw blurRad="50800" dist="38100" dir="7200000" sx="104000" sy="104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s-CO" b="1" spc="51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F81BD">
                  <a:tint val="3000"/>
                  <a:alpha val="95000"/>
                </a:srgbClr>
              </a:solidFill>
              <a:latin typeface="Calibri"/>
            </a:endParaRPr>
          </a:p>
        </p:txBody>
      </p:sp>
      <p:sp>
        <p:nvSpPr>
          <p:cNvPr id="19" name="17 CuadroTexto"/>
          <p:cNvSpPr txBox="1"/>
          <p:nvPr/>
        </p:nvSpPr>
        <p:spPr>
          <a:xfrm>
            <a:off x="2051437" y="1550532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dirty="0">
                <a:solidFill>
                  <a:prstClr val="black"/>
                </a:solidFill>
                <a:latin typeface="Calibri"/>
              </a:rPr>
              <a:t>Entradas</a:t>
            </a:r>
          </a:p>
        </p:txBody>
      </p:sp>
      <p:sp>
        <p:nvSpPr>
          <p:cNvPr id="20" name="20 Elipse"/>
          <p:cNvSpPr/>
          <p:nvPr/>
        </p:nvSpPr>
        <p:spPr>
          <a:xfrm>
            <a:off x="5655037" y="1398134"/>
            <a:ext cx="1130300" cy="723900"/>
          </a:xfrm>
          <a:prstGeom prst="ellipse">
            <a:avLst/>
          </a:prstGeom>
          <a:solidFill>
            <a:schemeClr val="bg1"/>
          </a:solidFill>
          <a:effectLst>
            <a:outerShdw blurRad="50800" dist="38100" dir="7200000" sx="104000" sy="104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s-CO" b="1" spc="51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F81BD">
                  <a:tint val="3000"/>
                  <a:alpha val="95000"/>
                </a:srgbClr>
              </a:solidFill>
              <a:latin typeface="Calibri"/>
            </a:endParaRPr>
          </a:p>
        </p:txBody>
      </p:sp>
      <p:sp>
        <p:nvSpPr>
          <p:cNvPr id="21" name="22 CuadroTexto"/>
          <p:cNvSpPr txBox="1"/>
          <p:nvPr/>
        </p:nvSpPr>
        <p:spPr>
          <a:xfrm>
            <a:off x="5591537" y="1550532"/>
            <a:ext cx="133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dirty="0">
                <a:solidFill>
                  <a:prstClr val="black"/>
                </a:solidFill>
                <a:latin typeface="Calibri"/>
              </a:rPr>
              <a:t>Salidas</a:t>
            </a:r>
          </a:p>
        </p:txBody>
      </p:sp>
      <p:sp>
        <p:nvSpPr>
          <p:cNvPr id="22" name="23 Rectángulo"/>
          <p:cNvSpPr/>
          <p:nvPr/>
        </p:nvSpPr>
        <p:spPr>
          <a:xfrm>
            <a:off x="238537" y="1398134"/>
            <a:ext cx="1612900" cy="723900"/>
          </a:xfrm>
          <a:prstGeom prst="rect">
            <a:avLst/>
          </a:prstGeom>
          <a:solidFill>
            <a:schemeClr val="bg1"/>
          </a:solidFill>
          <a:effectLst>
            <a:outerShdw blurRad="50800" dist="38100" dir="7200000" sx="104000" sy="104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s-CO" b="1" spc="51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F81BD">
                  <a:tint val="3000"/>
                  <a:alpha val="95000"/>
                </a:srgbClr>
              </a:solidFill>
              <a:latin typeface="Calibri"/>
            </a:endParaRPr>
          </a:p>
        </p:txBody>
      </p:sp>
      <p:sp>
        <p:nvSpPr>
          <p:cNvPr id="23" name="24 CuadroTexto"/>
          <p:cNvSpPr txBox="1"/>
          <p:nvPr/>
        </p:nvSpPr>
        <p:spPr>
          <a:xfrm>
            <a:off x="355794" y="1448935"/>
            <a:ext cx="133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dirty="0">
                <a:solidFill>
                  <a:prstClr val="black"/>
                </a:solidFill>
                <a:latin typeface="Calibri"/>
              </a:rPr>
              <a:t>Fuentes de entrada</a:t>
            </a:r>
          </a:p>
        </p:txBody>
      </p:sp>
      <p:sp>
        <p:nvSpPr>
          <p:cNvPr id="24" name="25 Rectángulo"/>
          <p:cNvSpPr/>
          <p:nvPr/>
        </p:nvSpPr>
        <p:spPr>
          <a:xfrm>
            <a:off x="6975005" y="1424903"/>
            <a:ext cx="1612900" cy="723900"/>
          </a:xfrm>
          <a:prstGeom prst="rect">
            <a:avLst/>
          </a:prstGeom>
          <a:solidFill>
            <a:schemeClr val="bg1"/>
          </a:solidFill>
          <a:effectLst>
            <a:outerShdw blurRad="50800" dist="38100" dir="7200000" sx="104000" sy="104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s-CO" b="1" spc="51" dirty="0">
              <a:ln w="13500">
                <a:solidFill>
                  <a:srgbClr val="4F81BD">
                    <a:shade val="2500"/>
                    <a:alpha val="6500"/>
                  </a:srgbClr>
                </a:solidFill>
                <a:prstDash val="solid"/>
              </a:ln>
              <a:solidFill>
                <a:srgbClr val="4F81BD">
                  <a:tint val="3000"/>
                  <a:alpha val="95000"/>
                </a:srgbClr>
              </a:solidFill>
              <a:latin typeface="Calibri"/>
            </a:endParaRPr>
          </a:p>
        </p:txBody>
      </p:sp>
      <p:sp>
        <p:nvSpPr>
          <p:cNvPr id="25" name="26 CuadroTexto"/>
          <p:cNvSpPr txBox="1"/>
          <p:nvPr/>
        </p:nvSpPr>
        <p:spPr>
          <a:xfrm>
            <a:off x="7016060" y="1450303"/>
            <a:ext cx="1495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dirty="0">
                <a:solidFill>
                  <a:prstClr val="black"/>
                </a:solidFill>
                <a:latin typeface="Calibri"/>
              </a:rPr>
              <a:t>Receptores de las salidas</a:t>
            </a:r>
          </a:p>
        </p:txBody>
      </p:sp>
      <p:sp>
        <p:nvSpPr>
          <p:cNvPr id="26" name="27 CuadroTexto"/>
          <p:cNvSpPr txBox="1"/>
          <p:nvPr/>
        </p:nvSpPr>
        <p:spPr>
          <a:xfrm>
            <a:off x="266894" y="2274434"/>
            <a:ext cx="17591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sz="1400" b="1" dirty="0">
                <a:solidFill>
                  <a:prstClr val="black"/>
                </a:solidFill>
                <a:latin typeface="Calibri"/>
              </a:rPr>
              <a:t>PROCESOS PRECEDENTES</a:t>
            </a:r>
          </a:p>
          <a:p>
            <a:pPr defTabSz="609585"/>
            <a:r>
              <a:rPr lang="es-CO" sz="1400" dirty="0">
                <a:solidFill>
                  <a:prstClr val="black"/>
                </a:solidFill>
                <a:latin typeface="Calibri"/>
              </a:rPr>
              <a:t>Por ejemplo:</a:t>
            </a:r>
          </a:p>
          <a:p>
            <a:pPr marL="88898" indent="-88898" defTabSz="609585">
              <a:buFontTx/>
              <a:buChar char="-"/>
            </a:pPr>
            <a:r>
              <a:rPr lang="es-CO" sz="1400" dirty="0">
                <a:solidFill>
                  <a:prstClr val="black"/>
                </a:solidFill>
                <a:latin typeface="Calibri"/>
              </a:rPr>
              <a:t>Proveedores (internos o externos)</a:t>
            </a:r>
          </a:p>
          <a:p>
            <a:pPr marL="88898" indent="-88898" defTabSz="609585">
              <a:buFontTx/>
              <a:buChar char="-"/>
            </a:pPr>
            <a:r>
              <a:rPr lang="es-CO" sz="1400" dirty="0">
                <a:solidFill>
                  <a:prstClr val="black"/>
                </a:solidFill>
                <a:latin typeface="Calibri"/>
              </a:rPr>
              <a:t>Clientes</a:t>
            </a:r>
          </a:p>
          <a:p>
            <a:pPr marL="88898" indent="-88898" defTabSz="609585">
              <a:buFontTx/>
              <a:buChar char="-"/>
            </a:pPr>
            <a:r>
              <a:rPr lang="es-CO" sz="1400" dirty="0">
                <a:solidFill>
                  <a:prstClr val="black"/>
                </a:solidFill>
                <a:latin typeface="Calibri"/>
              </a:rPr>
              <a:t>Otras partes interesadas</a:t>
            </a:r>
          </a:p>
        </p:txBody>
      </p:sp>
      <p:sp>
        <p:nvSpPr>
          <p:cNvPr id="27" name="29 CuadroTexto"/>
          <p:cNvSpPr txBox="1"/>
          <p:nvPr/>
        </p:nvSpPr>
        <p:spPr>
          <a:xfrm>
            <a:off x="2026038" y="2274434"/>
            <a:ext cx="13493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sz="1400" b="1" dirty="0">
                <a:solidFill>
                  <a:prstClr val="black"/>
                </a:solidFill>
                <a:latin typeface="Calibri"/>
              </a:rPr>
              <a:t>MATERIA</a:t>
            </a:r>
          </a:p>
          <a:p>
            <a:pPr algn="ctr" defTabSz="609585"/>
            <a:r>
              <a:rPr lang="es-CO" sz="1400" b="1" dirty="0">
                <a:solidFill>
                  <a:prstClr val="black"/>
                </a:solidFill>
                <a:latin typeface="Calibri"/>
              </a:rPr>
              <a:t>ENERGÍA</a:t>
            </a:r>
          </a:p>
          <a:p>
            <a:pPr algn="ctr" defTabSz="609585"/>
            <a:r>
              <a:rPr lang="es-CO" sz="1400" b="1" dirty="0">
                <a:solidFill>
                  <a:prstClr val="black"/>
                </a:solidFill>
                <a:latin typeface="Calibri"/>
              </a:rPr>
              <a:t>INFORMACIÓN</a:t>
            </a:r>
          </a:p>
          <a:p>
            <a:pPr defTabSz="609585"/>
            <a:r>
              <a:rPr lang="es-CO" sz="1400" dirty="0">
                <a:solidFill>
                  <a:prstClr val="black"/>
                </a:solidFill>
                <a:latin typeface="Calibri"/>
              </a:rPr>
              <a:t>Por ejemplo en forma de materiales, recursos, requisitos</a:t>
            </a:r>
          </a:p>
        </p:txBody>
      </p:sp>
      <p:sp>
        <p:nvSpPr>
          <p:cNvPr id="28" name="30 Rectángulo"/>
          <p:cNvSpPr/>
          <p:nvPr/>
        </p:nvSpPr>
        <p:spPr>
          <a:xfrm>
            <a:off x="2026037" y="2210934"/>
            <a:ext cx="1358900" cy="219710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s-CO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28 Rectángulo"/>
          <p:cNvSpPr/>
          <p:nvPr/>
        </p:nvSpPr>
        <p:spPr>
          <a:xfrm>
            <a:off x="238537" y="2185534"/>
            <a:ext cx="1612900" cy="219710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s-CO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31 CuadroTexto"/>
          <p:cNvSpPr txBox="1"/>
          <p:nvPr/>
        </p:nvSpPr>
        <p:spPr>
          <a:xfrm>
            <a:off x="7031718" y="2349960"/>
            <a:ext cx="158454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sz="1400" b="1" dirty="0">
                <a:solidFill>
                  <a:prstClr val="black"/>
                </a:solidFill>
                <a:latin typeface="Calibri"/>
              </a:rPr>
              <a:t>PROCESOS POSTERIORES</a:t>
            </a:r>
          </a:p>
          <a:p>
            <a:pPr defTabSz="609585"/>
            <a:r>
              <a:rPr lang="es-CO" sz="1400" dirty="0">
                <a:solidFill>
                  <a:prstClr val="black"/>
                </a:solidFill>
                <a:latin typeface="Calibri"/>
              </a:rPr>
              <a:t>Por ejemplo:</a:t>
            </a:r>
          </a:p>
          <a:p>
            <a:pPr marL="88898" indent="-88898" defTabSz="609585">
              <a:buFontTx/>
              <a:buChar char="-"/>
            </a:pPr>
            <a:r>
              <a:rPr lang="es-CO" sz="1400" dirty="0">
                <a:solidFill>
                  <a:prstClr val="black"/>
                </a:solidFill>
                <a:latin typeface="Calibri"/>
              </a:rPr>
              <a:t>Clientes (internos o externos)</a:t>
            </a:r>
          </a:p>
          <a:p>
            <a:pPr marL="88898" indent="-88898" defTabSz="609585">
              <a:buFontTx/>
              <a:buChar char="-"/>
            </a:pPr>
            <a:r>
              <a:rPr lang="es-CO" sz="1400" dirty="0">
                <a:solidFill>
                  <a:prstClr val="black"/>
                </a:solidFill>
                <a:latin typeface="Calibri"/>
              </a:rPr>
              <a:t>Otras partes interesadas</a:t>
            </a:r>
          </a:p>
        </p:txBody>
      </p:sp>
      <p:sp>
        <p:nvSpPr>
          <p:cNvPr id="31" name="32 Rectángulo"/>
          <p:cNvSpPr/>
          <p:nvPr/>
        </p:nvSpPr>
        <p:spPr>
          <a:xfrm>
            <a:off x="7003361" y="2261059"/>
            <a:ext cx="1612900" cy="219710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s-CO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33 CuadroTexto"/>
          <p:cNvSpPr txBox="1"/>
          <p:nvPr/>
        </p:nvSpPr>
        <p:spPr>
          <a:xfrm>
            <a:off x="5470936" y="2324560"/>
            <a:ext cx="145409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/>
            <a:r>
              <a:rPr lang="es-CO" sz="1400" b="1" dirty="0">
                <a:solidFill>
                  <a:prstClr val="black"/>
                </a:solidFill>
                <a:latin typeface="Calibri"/>
              </a:rPr>
              <a:t>MATERIA</a:t>
            </a:r>
          </a:p>
          <a:p>
            <a:pPr algn="ctr" defTabSz="609585"/>
            <a:r>
              <a:rPr lang="es-CO" sz="1400" b="1" dirty="0">
                <a:solidFill>
                  <a:prstClr val="black"/>
                </a:solidFill>
                <a:latin typeface="Calibri"/>
              </a:rPr>
              <a:t>ENERGÍA</a:t>
            </a:r>
          </a:p>
          <a:p>
            <a:pPr algn="ctr" defTabSz="609585"/>
            <a:r>
              <a:rPr lang="es-CO" sz="1400" b="1" dirty="0">
                <a:solidFill>
                  <a:prstClr val="black"/>
                </a:solidFill>
                <a:latin typeface="Calibri"/>
              </a:rPr>
              <a:t>INFORMACIÓN</a:t>
            </a:r>
          </a:p>
          <a:p>
            <a:pPr defTabSz="609585"/>
            <a:r>
              <a:rPr lang="es-CO" sz="1400" dirty="0">
                <a:solidFill>
                  <a:prstClr val="black"/>
                </a:solidFill>
                <a:latin typeface="Calibri"/>
              </a:rPr>
              <a:t>Por ejemplo en forma de producto, servicio, decisión</a:t>
            </a:r>
          </a:p>
        </p:txBody>
      </p:sp>
      <p:sp>
        <p:nvSpPr>
          <p:cNvPr id="33" name="34 Rectángulo"/>
          <p:cNvSpPr/>
          <p:nvPr/>
        </p:nvSpPr>
        <p:spPr>
          <a:xfrm>
            <a:off x="5470937" y="2261059"/>
            <a:ext cx="1454100" cy="219710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lang="es-CO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4" name="35 CuadroTexto"/>
          <p:cNvSpPr txBox="1"/>
          <p:nvPr/>
        </p:nvSpPr>
        <p:spPr>
          <a:xfrm>
            <a:off x="3565937" y="4776334"/>
            <a:ext cx="1727201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 defTabSz="609585"/>
            <a:r>
              <a:rPr lang="es-CO" sz="1200" dirty="0">
                <a:solidFill>
                  <a:prstClr val="black"/>
                </a:solidFill>
                <a:latin typeface="Calibri"/>
              </a:rPr>
              <a:t>Posibles controles y puntos de control para hacer el seguimiento del desempeño y medirlo</a:t>
            </a:r>
          </a:p>
        </p:txBody>
      </p:sp>
      <p:cxnSp>
        <p:nvCxnSpPr>
          <p:cNvPr id="35" name="39 Conector recto de flecha"/>
          <p:cNvCxnSpPr>
            <a:endCxn id="29" idx="2"/>
          </p:cNvCxnSpPr>
          <p:nvPr/>
        </p:nvCxnSpPr>
        <p:spPr>
          <a:xfrm flipV="1">
            <a:off x="1044985" y="4382632"/>
            <a:ext cx="0" cy="762000"/>
          </a:xfrm>
          <a:prstGeom prst="straightConnector1">
            <a:avLst/>
          </a:prstGeom>
          <a:ln w="19050"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44 Conector recto de flecha"/>
          <p:cNvCxnSpPr/>
          <p:nvPr/>
        </p:nvCxnSpPr>
        <p:spPr>
          <a:xfrm flipV="1">
            <a:off x="2645185" y="4395332"/>
            <a:ext cx="0" cy="762000"/>
          </a:xfrm>
          <a:prstGeom prst="straightConnector1">
            <a:avLst/>
          </a:prstGeom>
          <a:ln w="19050"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45 Conector recto de flecha"/>
          <p:cNvCxnSpPr/>
          <p:nvPr/>
        </p:nvCxnSpPr>
        <p:spPr>
          <a:xfrm flipV="1">
            <a:off x="6277385" y="4408032"/>
            <a:ext cx="0" cy="762000"/>
          </a:xfrm>
          <a:prstGeom prst="straightConnector1">
            <a:avLst/>
          </a:prstGeom>
          <a:ln w="19050"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46 Conector recto de flecha"/>
          <p:cNvCxnSpPr/>
          <p:nvPr/>
        </p:nvCxnSpPr>
        <p:spPr>
          <a:xfrm flipV="1">
            <a:off x="7877585" y="4420732"/>
            <a:ext cx="0" cy="762000"/>
          </a:xfrm>
          <a:prstGeom prst="straightConnector1">
            <a:avLst/>
          </a:prstGeom>
          <a:ln w="19050"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48 Conector recto de flecha"/>
          <p:cNvCxnSpPr/>
          <p:nvPr/>
        </p:nvCxnSpPr>
        <p:spPr>
          <a:xfrm flipV="1">
            <a:off x="4343785" y="2198234"/>
            <a:ext cx="0" cy="2578100"/>
          </a:xfrm>
          <a:prstGeom prst="straightConnector1">
            <a:avLst/>
          </a:prstGeom>
          <a:ln w="19050"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50 CuadroTexto"/>
          <p:cNvSpPr txBox="1"/>
          <p:nvPr/>
        </p:nvSpPr>
        <p:spPr>
          <a:xfrm>
            <a:off x="3034432" y="877435"/>
            <a:ext cx="1242704" cy="261610"/>
          </a:xfrm>
          <a:prstGeom prst="rect">
            <a:avLst/>
          </a:prstGeom>
          <a:noFill/>
          <a:ln>
            <a:solidFill>
              <a:schemeClr val="accent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 defTabSz="609585"/>
            <a:r>
              <a:rPr lang="es-CO" sz="1100" dirty="0">
                <a:solidFill>
                  <a:prstClr val="black"/>
                </a:solidFill>
                <a:latin typeface="Calibri"/>
              </a:rPr>
              <a:t>Punto de inicio</a:t>
            </a:r>
          </a:p>
        </p:txBody>
      </p:sp>
      <p:cxnSp>
        <p:nvCxnSpPr>
          <p:cNvPr id="41" name="52 Conector recto de flecha"/>
          <p:cNvCxnSpPr>
            <a:stCxn id="16" idx="1"/>
          </p:cNvCxnSpPr>
          <p:nvPr/>
        </p:nvCxnSpPr>
        <p:spPr>
          <a:xfrm flipV="1">
            <a:off x="3737386" y="1139043"/>
            <a:ext cx="6351" cy="621040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53 CuadroTexto"/>
          <p:cNvSpPr txBox="1"/>
          <p:nvPr/>
        </p:nvSpPr>
        <p:spPr>
          <a:xfrm>
            <a:off x="4940737" y="864735"/>
            <a:ext cx="1076300" cy="261610"/>
          </a:xfrm>
          <a:prstGeom prst="rect">
            <a:avLst/>
          </a:prstGeom>
          <a:noFill/>
          <a:ln>
            <a:solidFill>
              <a:schemeClr val="accent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 defTabSz="609585"/>
            <a:r>
              <a:rPr lang="es-CO" sz="1100" dirty="0">
                <a:solidFill>
                  <a:prstClr val="black"/>
                </a:solidFill>
                <a:latin typeface="Calibri"/>
              </a:rPr>
              <a:t>Punto final</a:t>
            </a:r>
          </a:p>
        </p:txBody>
      </p:sp>
      <p:cxnSp>
        <p:nvCxnSpPr>
          <p:cNvPr id="43" name="54 Conector recto de flecha"/>
          <p:cNvCxnSpPr/>
          <p:nvPr/>
        </p:nvCxnSpPr>
        <p:spPr>
          <a:xfrm flipV="1">
            <a:off x="5477286" y="1126343"/>
            <a:ext cx="6351" cy="621040"/>
          </a:xfrm>
          <a:prstGeom prst="straightConnector1">
            <a:avLst/>
          </a:prstGeom>
          <a:ln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62 CuadroTexto"/>
          <p:cNvSpPr txBox="1"/>
          <p:nvPr/>
        </p:nvSpPr>
        <p:spPr>
          <a:xfrm>
            <a:off x="1407941" y="5512295"/>
            <a:ext cx="6094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/>
            <a:r>
              <a:rPr lang="es-CO" sz="800" dirty="0">
                <a:solidFill>
                  <a:prstClr val="black"/>
                </a:solidFill>
                <a:latin typeface="Calibri" pitchFamily="34" charset="0"/>
              </a:rPr>
              <a:t>Fuente: Norma NTC-ISO9001 – Versión 2015</a:t>
            </a:r>
          </a:p>
          <a:p>
            <a:pPr algn="r" defTabSz="609585"/>
            <a:r>
              <a:rPr lang="es-CO" sz="800" dirty="0">
                <a:solidFill>
                  <a:prstClr val="black"/>
                </a:solidFill>
                <a:latin typeface="Calibri" pitchFamily="34" charset="0"/>
              </a:rPr>
              <a:t>Cuarta actualización 2015-09-23</a:t>
            </a:r>
          </a:p>
        </p:txBody>
      </p:sp>
      <p:sp>
        <p:nvSpPr>
          <p:cNvPr id="45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34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/>
      <p:bldP spid="31" grpId="0" animBg="1"/>
      <p:bldP spid="32" grpId="0"/>
      <p:bldP spid="33" grpId="0" animBg="1"/>
      <p:bldP spid="3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0" y="1413758"/>
            <a:ext cx="33131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3200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CORRECCIÓN</a:t>
            </a:r>
            <a:endParaRPr lang="es-ES" sz="3200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Oval 18"/>
          <p:cNvSpPr>
            <a:spLocks noChangeArrowheads="1"/>
          </p:cNvSpPr>
          <p:nvPr/>
        </p:nvSpPr>
        <p:spPr bwMode="auto">
          <a:xfrm>
            <a:off x="3429000" y="978106"/>
            <a:ext cx="5194474" cy="1493758"/>
          </a:xfrm>
          <a:prstGeom prst="roundRect">
            <a:avLst>
              <a:gd name="adj" fmla="val 27769"/>
            </a:avLst>
          </a:prstGeom>
          <a:solidFill>
            <a:schemeClr val="bg1">
              <a:lumMod val="85000"/>
            </a:schemeClr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just"/>
            <a:r>
              <a:rPr lang="es-ES" sz="2000" dirty="0"/>
              <a:t>Acción inmediata tomada para eliminar una no conformidad detectada. </a:t>
            </a:r>
            <a:endParaRPr lang="es-ES" sz="2000" dirty="0" smtClean="0"/>
          </a:p>
          <a:p>
            <a:pPr lvl="0" algn="just"/>
            <a:r>
              <a:rPr lang="es-ES" dirty="0" smtClean="0"/>
              <a:t>NOTA</a:t>
            </a:r>
            <a:r>
              <a:rPr lang="es-ES" dirty="0"/>
              <a:t>: Una corrección puede realizarse junto con una acción correctiva. </a:t>
            </a:r>
            <a:endParaRPr lang="es-CO" dirty="0"/>
          </a:p>
        </p:txBody>
      </p:sp>
      <p:sp>
        <p:nvSpPr>
          <p:cNvPr id="35" name="AutoShape 26"/>
          <p:cNvSpPr>
            <a:spLocks noChangeArrowheads="1"/>
          </p:cNvSpPr>
          <p:nvPr/>
        </p:nvSpPr>
        <p:spPr bwMode="auto">
          <a:xfrm>
            <a:off x="2378074" y="1596871"/>
            <a:ext cx="935038" cy="287338"/>
          </a:xfrm>
          <a:prstGeom prst="chevron">
            <a:avLst>
              <a:gd name="adj" fmla="val 81353"/>
            </a:avLst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s-CO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1621782" y="5400573"/>
            <a:ext cx="7001692" cy="302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>
                <a:latin typeface="Calibri" pitchFamily="34" charset="0"/>
                <a:cs typeface="Calibri" pitchFamily="34" charset="0"/>
                <a:sym typeface="Wingdings" pitchFamily="2" charset="2"/>
              </a:rPr>
              <a:t>Procedimiento para el tratamiento de fallas en la prestación del </a:t>
            </a: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servicio/producto</a:t>
            </a:r>
            <a:r>
              <a:rPr lang="es-CO" sz="1050" dirty="0">
                <a:latin typeface="Calibri" pitchFamily="34" charset="0"/>
                <a:cs typeface="Calibri" pitchFamily="34" charset="0"/>
                <a:sym typeface="Wingdings" pitchFamily="2" charset="2"/>
              </a:rPr>
              <a:t>. </a:t>
            </a: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U.PR.15.001.006. Versión 4.0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pic>
        <p:nvPicPr>
          <p:cNvPr id="21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229" y="2047740"/>
            <a:ext cx="1881886" cy="777301"/>
          </a:xfrm>
          <a:prstGeom prst="rect">
            <a:avLst/>
          </a:prstGeom>
          <a:noFill/>
        </p:spPr>
      </p:pic>
      <p:sp>
        <p:nvSpPr>
          <p:cNvPr id="8" name="WordArt 8"/>
          <p:cNvSpPr>
            <a:spLocks noChangeArrowheads="1" noChangeShapeType="1"/>
          </p:cNvSpPr>
          <p:nvPr/>
        </p:nvSpPr>
        <p:spPr bwMode="auto">
          <a:xfrm>
            <a:off x="1187450" y="116731"/>
            <a:ext cx="6769100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Tipos de tratamientos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de </a:t>
            </a: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las Salidas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No Conformes</a:t>
            </a:r>
          </a:p>
        </p:txBody>
      </p:sp>
      <p:sp>
        <p:nvSpPr>
          <p:cNvPr id="9" name="Oval 18"/>
          <p:cNvSpPr>
            <a:spLocks noChangeArrowheads="1"/>
          </p:cNvSpPr>
          <p:nvPr/>
        </p:nvSpPr>
        <p:spPr bwMode="auto">
          <a:xfrm>
            <a:off x="3769289" y="2624264"/>
            <a:ext cx="4842760" cy="1092994"/>
          </a:xfrm>
          <a:prstGeom prst="roundRect">
            <a:avLst>
              <a:gd name="adj" fmla="val 27769"/>
            </a:avLst>
          </a:prstGeom>
          <a:solidFill>
            <a:schemeClr val="bg1">
              <a:lumMod val="95000"/>
            </a:schemeClr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/>
            <a:r>
              <a:rPr lang="es-ES" dirty="0"/>
              <a:t>Acción tomada sobre una falla en la prestación del servicio (servicio no conforme) para que cumpla con los requisitos.</a:t>
            </a:r>
            <a:endParaRPr lang="es-CO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174914" y="2939928"/>
            <a:ext cx="23398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400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Reproceso</a:t>
            </a:r>
            <a:endParaRPr lang="es-ES" sz="2400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AutoShape 26"/>
          <p:cNvSpPr>
            <a:spLocks noChangeArrowheads="1"/>
          </p:cNvSpPr>
          <p:nvPr/>
        </p:nvSpPr>
        <p:spPr bwMode="auto">
          <a:xfrm>
            <a:off x="3213496" y="3045008"/>
            <a:ext cx="431007" cy="287338"/>
          </a:xfrm>
          <a:prstGeom prst="chevron">
            <a:avLst>
              <a:gd name="adj" fmla="val 47257"/>
            </a:avLst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s-CO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val 18"/>
          <p:cNvSpPr>
            <a:spLocks noChangeArrowheads="1"/>
          </p:cNvSpPr>
          <p:nvPr/>
        </p:nvSpPr>
        <p:spPr bwMode="auto">
          <a:xfrm>
            <a:off x="3745306" y="3796736"/>
            <a:ext cx="4842760" cy="1092994"/>
          </a:xfrm>
          <a:prstGeom prst="roundRect">
            <a:avLst>
              <a:gd name="adj" fmla="val 27769"/>
            </a:avLst>
          </a:prstGeom>
          <a:solidFill>
            <a:schemeClr val="bg1">
              <a:lumMod val="95000"/>
            </a:schemeClr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/>
            <a:r>
              <a:rPr lang="es-ES" dirty="0"/>
              <a:t>Variación de la clase de un producto o servicio no conforme, de tal manera que sea conforme con requisitos que difieren de los iniciales.</a:t>
            </a:r>
            <a:endParaRPr lang="es-CO" dirty="0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150931" y="4112400"/>
            <a:ext cx="23398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400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Reclasificación</a:t>
            </a:r>
            <a:endParaRPr lang="es-ES" sz="2400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AutoShape 26"/>
          <p:cNvSpPr>
            <a:spLocks noChangeArrowheads="1"/>
          </p:cNvSpPr>
          <p:nvPr/>
        </p:nvSpPr>
        <p:spPr bwMode="auto">
          <a:xfrm>
            <a:off x="3189513" y="4217480"/>
            <a:ext cx="431007" cy="287338"/>
          </a:xfrm>
          <a:prstGeom prst="chevron">
            <a:avLst>
              <a:gd name="adj" fmla="val 47257"/>
            </a:avLst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s-CO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53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AutoShape 31"/>
          <p:cNvSpPr>
            <a:spLocks noChangeArrowheads="1"/>
          </p:cNvSpPr>
          <p:nvPr/>
        </p:nvSpPr>
        <p:spPr bwMode="auto">
          <a:xfrm rot="5400000">
            <a:off x="6004318" y="3507404"/>
            <a:ext cx="722779" cy="619126"/>
          </a:xfrm>
          <a:prstGeom prst="chevron">
            <a:avLst>
              <a:gd name="adj" fmla="val 38420"/>
            </a:avLst>
          </a:prstGeom>
          <a:solidFill>
            <a:srgbClr val="FF7C8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s-CO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443282" y="1866181"/>
            <a:ext cx="3313112" cy="5847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3200" b="1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CONCESIÓN</a:t>
            </a:r>
            <a:endParaRPr lang="es-ES" sz="3200" b="1" dirty="0">
              <a:solidFill>
                <a:srgbClr val="FF7C8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Oval 18"/>
          <p:cNvSpPr>
            <a:spLocks noChangeArrowheads="1"/>
          </p:cNvSpPr>
          <p:nvPr/>
        </p:nvSpPr>
        <p:spPr bwMode="auto">
          <a:xfrm>
            <a:off x="4144827" y="743230"/>
            <a:ext cx="4552865" cy="2659618"/>
          </a:xfrm>
          <a:prstGeom prst="roundRect">
            <a:avLst>
              <a:gd name="adj" fmla="val 27769"/>
            </a:avLst>
          </a:prstGeom>
          <a:solidFill>
            <a:srgbClr val="FFCCCC"/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Autorización para utilizar o liberar un producto o servicio que no es conforme con los requisitos especificados</a:t>
            </a:r>
            <a:endParaRPr lang="es-E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809964"/>
              </p:ext>
            </p:extLst>
          </p:nvPr>
        </p:nvGraphicFramePr>
        <p:xfrm flipH="1">
          <a:off x="4815848" y="871066"/>
          <a:ext cx="203632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62" name="Imagen" r:id="rId3" imgW="3192855" imgH="3468986" progId="">
                  <p:embed/>
                </p:oleObj>
              </mc:Choice>
              <mc:Fallback>
                <p:oleObj name="Imagen" r:id="rId3" imgW="3192855" imgH="3468986" progId="">
                  <p:embed/>
                  <p:pic>
                    <p:nvPicPr>
                      <p:cNvPr id="0" name="Picture 3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>
                        <a:off x="4815848" y="871066"/>
                        <a:ext cx="203632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681033"/>
              </p:ext>
            </p:extLst>
          </p:nvPr>
        </p:nvGraphicFramePr>
        <p:xfrm flipH="1">
          <a:off x="7879121" y="871066"/>
          <a:ext cx="203632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63" name="Imagen" r:id="rId5" imgW="3192855" imgH="3468986" progId="">
                  <p:embed/>
                </p:oleObj>
              </mc:Choice>
              <mc:Fallback>
                <p:oleObj name="Imagen" r:id="rId5" imgW="3192855" imgH="3468986" progId="">
                  <p:embed/>
                  <p:pic>
                    <p:nvPicPr>
                      <p:cNvPr id="0" name="Picture 3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>
                        <a:off x="7879121" y="871066"/>
                        <a:ext cx="203632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AutoShape 26"/>
          <p:cNvSpPr>
            <a:spLocks noChangeArrowheads="1"/>
          </p:cNvSpPr>
          <p:nvPr/>
        </p:nvSpPr>
        <p:spPr bwMode="auto">
          <a:xfrm>
            <a:off x="3079602" y="2033739"/>
            <a:ext cx="935038" cy="287338"/>
          </a:xfrm>
          <a:prstGeom prst="chevron">
            <a:avLst>
              <a:gd name="adj" fmla="val 81353"/>
            </a:avLst>
          </a:prstGeom>
          <a:solidFill>
            <a:srgbClr val="FF7C8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s-CO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Oval 27"/>
          <p:cNvSpPr>
            <a:spLocks noChangeArrowheads="1"/>
          </p:cNvSpPr>
          <p:nvPr/>
        </p:nvSpPr>
        <p:spPr bwMode="auto">
          <a:xfrm>
            <a:off x="4031195" y="4178357"/>
            <a:ext cx="3151925" cy="1168539"/>
          </a:xfrm>
          <a:prstGeom prst="ellipse">
            <a:avLst/>
          </a:prstGeom>
          <a:solidFill>
            <a:srgbClr val="FFEBEB"/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Por un período de tiempo</a:t>
            </a:r>
            <a:endParaRPr lang="es-E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Oval 28"/>
          <p:cNvSpPr>
            <a:spLocks noChangeArrowheads="1"/>
          </p:cNvSpPr>
          <p:nvPr/>
        </p:nvSpPr>
        <p:spPr bwMode="auto">
          <a:xfrm>
            <a:off x="5690517" y="4953866"/>
            <a:ext cx="2985206" cy="1168539"/>
          </a:xfrm>
          <a:prstGeom prst="ellipse">
            <a:avLst/>
          </a:prstGeom>
          <a:solidFill>
            <a:srgbClr val="FFEBEB"/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400" dirty="0">
                <a:latin typeface="Calibri" panose="020F0502020204030204" pitchFamily="34" charset="0"/>
                <a:cs typeface="Calibri" panose="020F0502020204030204" pitchFamily="34" charset="0"/>
              </a:rPr>
              <a:t>Para un uso especificado</a:t>
            </a:r>
            <a:endParaRPr lang="es-E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549" y="191324"/>
            <a:ext cx="615962" cy="580764"/>
          </a:xfrm>
          <a:prstGeom prst="rect">
            <a:avLst/>
          </a:prstGeom>
        </p:spPr>
      </p:pic>
      <p:sp>
        <p:nvSpPr>
          <p:cNvPr id="13" name="WordArt 8"/>
          <p:cNvSpPr>
            <a:spLocks noChangeArrowheads="1" noChangeShapeType="1"/>
          </p:cNvSpPr>
          <p:nvPr/>
        </p:nvSpPr>
        <p:spPr bwMode="auto">
          <a:xfrm>
            <a:off x="1187450" y="116731"/>
            <a:ext cx="6769100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Tipos de tratamientos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de </a:t>
            </a: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las Salidas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No Conformes</a:t>
            </a:r>
          </a:p>
        </p:txBody>
      </p:sp>
      <p:sp>
        <p:nvSpPr>
          <p:cNvPr id="12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33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6" grpId="0" animBg="1"/>
      <p:bldP spid="3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209356" y="2680070"/>
            <a:ext cx="33131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3200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CONCESIÓN</a:t>
            </a:r>
            <a:endParaRPr lang="es-ES" sz="3200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Oval 18"/>
          <p:cNvSpPr>
            <a:spLocks noChangeArrowheads="1"/>
          </p:cNvSpPr>
          <p:nvPr/>
        </p:nvSpPr>
        <p:spPr bwMode="auto">
          <a:xfrm>
            <a:off x="3646967" y="1481386"/>
            <a:ext cx="5092996" cy="2732484"/>
          </a:xfrm>
          <a:prstGeom prst="roundRect">
            <a:avLst>
              <a:gd name="adj" fmla="val 27769"/>
            </a:avLst>
          </a:prstGeom>
          <a:solidFill>
            <a:schemeClr val="bg1">
              <a:lumMod val="85000"/>
            </a:schemeClr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just"/>
            <a:r>
              <a:rPr lang="es-ES" dirty="0"/>
              <a:t>Es la Autorización para utilizar o liberar un servicio que no es conforme con los requisitos especificados. </a:t>
            </a:r>
            <a:endParaRPr lang="es-ES" dirty="0" smtClean="0"/>
          </a:p>
          <a:p>
            <a:pPr lvl="0" algn="just"/>
            <a:r>
              <a:rPr lang="es-ES" dirty="0" smtClean="0"/>
              <a:t>NOTA</a:t>
            </a:r>
            <a:r>
              <a:rPr lang="es-ES" dirty="0"/>
              <a:t>: Una concesión generalmente está limitada a la entrega de un servicio con características no conformes, dentro de límites definidos por un tiempo o una cantidad acordados</a:t>
            </a:r>
            <a:r>
              <a:rPr lang="es-ES" dirty="0" smtClean="0"/>
              <a:t>.</a:t>
            </a:r>
            <a:endParaRPr lang="es-CO" dirty="0"/>
          </a:p>
        </p:txBody>
      </p:sp>
      <p:sp>
        <p:nvSpPr>
          <p:cNvPr id="35" name="AutoShape 26"/>
          <p:cNvSpPr>
            <a:spLocks noChangeArrowheads="1"/>
          </p:cNvSpPr>
          <p:nvPr/>
        </p:nvSpPr>
        <p:spPr bwMode="auto">
          <a:xfrm>
            <a:off x="2569256" y="2847628"/>
            <a:ext cx="935038" cy="287338"/>
          </a:xfrm>
          <a:prstGeom prst="chevron">
            <a:avLst>
              <a:gd name="adj" fmla="val 81353"/>
            </a:avLst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s-CO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1602469" y="4844474"/>
            <a:ext cx="7001692" cy="302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>
                <a:latin typeface="Calibri" pitchFamily="34" charset="0"/>
                <a:cs typeface="Calibri" pitchFamily="34" charset="0"/>
                <a:sym typeface="Wingdings" pitchFamily="2" charset="2"/>
              </a:rPr>
              <a:t>Procedimiento para el tratamiento de fallas en la prestación del </a:t>
            </a: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servicio/producto</a:t>
            </a:r>
            <a:r>
              <a:rPr lang="es-CO" sz="1050" dirty="0">
                <a:latin typeface="Calibri" pitchFamily="34" charset="0"/>
                <a:cs typeface="Calibri" pitchFamily="34" charset="0"/>
                <a:sym typeface="Wingdings" pitchFamily="2" charset="2"/>
              </a:rPr>
              <a:t>. </a:t>
            </a: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U.PR.15.001.006. Versión 4.0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pic>
        <p:nvPicPr>
          <p:cNvPr id="21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555" y="1559685"/>
            <a:ext cx="1881886" cy="777301"/>
          </a:xfrm>
          <a:prstGeom prst="rect">
            <a:avLst/>
          </a:prstGeom>
          <a:noFill/>
        </p:spPr>
      </p:pic>
      <p:sp>
        <p:nvSpPr>
          <p:cNvPr id="8" name="WordArt 8"/>
          <p:cNvSpPr>
            <a:spLocks noChangeArrowheads="1" noChangeShapeType="1"/>
          </p:cNvSpPr>
          <p:nvPr/>
        </p:nvSpPr>
        <p:spPr bwMode="auto">
          <a:xfrm>
            <a:off x="1187450" y="116731"/>
            <a:ext cx="6769100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Tipos de tratamientos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de </a:t>
            </a: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las Salidas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No Conformes</a:t>
            </a:r>
          </a:p>
        </p:txBody>
      </p:sp>
      <p:sp>
        <p:nvSpPr>
          <p:cNvPr id="9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93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AutoShape 31"/>
          <p:cNvSpPr>
            <a:spLocks noChangeArrowheads="1"/>
          </p:cNvSpPr>
          <p:nvPr/>
        </p:nvSpPr>
        <p:spPr bwMode="auto">
          <a:xfrm rot="5400000">
            <a:off x="6059869" y="3119650"/>
            <a:ext cx="722779" cy="619126"/>
          </a:xfrm>
          <a:prstGeom prst="chevron">
            <a:avLst>
              <a:gd name="adj" fmla="val 38420"/>
            </a:avLst>
          </a:prstGeom>
          <a:solidFill>
            <a:srgbClr val="89B42A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s-CO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443282" y="1866181"/>
            <a:ext cx="3313112" cy="5847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3200" b="1" dirty="0" smtClean="0">
                <a:solidFill>
                  <a:srgbClr val="89B42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DESECHAR</a:t>
            </a:r>
            <a:endParaRPr lang="es-ES" sz="3200" b="1" dirty="0">
              <a:solidFill>
                <a:srgbClr val="89B42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Oval 18"/>
          <p:cNvSpPr>
            <a:spLocks noChangeArrowheads="1"/>
          </p:cNvSpPr>
          <p:nvPr/>
        </p:nvSpPr>
        <p:spPr bwMode="auto">
          <a:xfrm>
            <a:off x="4144827" y="743230"/>
            <a:ext cx="4552865" cy="2149554"/>
          </a:xfrm>
          <a:prstGeom prst="roundRect">
            <a:avLst>
              <a:gd name="adj" fmla="val 27769"/>
            </a:avLst>
          </a:prstGeom>
          <a:solidFill>
            <a:schemeClr val="accent3"/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Acción tomada sobre un producto o servicio no conforme para impedir su uso inicialmente previsto</a:t>
            </a:r>
            <a:endParaRPr lang="es-E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809964"/>
              </p:ext>
            </p:extLst>
          </p:nvPr>
        </p:nvGraphicFramePr>
        <p:xfrm flipH="1">
          <a:off x="4815848" y="871066"/>
          <a:ext cx="203632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86" name="Imagen" r:id="rId3" imgW="3192855" imgH="3468986" progId="">
                  <p:embed/>
                </p:oleObj>
              </mc:Choice>
              <mc:Fallback>
                <p:oleObj name="Imagen" r:id="rId3" imgW="3192855" imgH="3468986" progId="">
                  <p:embed/>
                  <p:pic>
                    <p:nvPicPr>
                      <p:cNvPr id="0" name="Picture 3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>
                        <a:off x="4815848" y="871066"/>
                        <a:ext cx="203632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681033"/>
              </p:ext>
            </p:extLst>
          </p:nvPr>
        </p:nvGraphicFramePr>
        <p:xfrm flipH="1">
          <a:off x="7879121" y="871066"/>
          <a:ext cx="203632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87" name="Imagen" r:id="rId5" imgW="3192855" imgH="3468986" progId="">
                  <p:embed/>
                </p:oleObj>
              </mc:Choice>
              <mc:Fallback>
                <p:oleObj name="Imagen" r:id="rId5" imgW="3192855" imgH="3468986" progId="">
                  <p:embed/>
                  <p:pic>
                    <p:nvPicPr>
                      <p:cNvPr id="0" name="Picture 3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>
                        <a:off x="7879121" y="871066"/>
                        <a:ext cx="203632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AutoShape 26"/>
          <p:cNvSpPr>
            <a:spLocks noChangeArrowheads="1"/>
          </p:cNvSpPr>
          <p:nvPr/>
        </p:nvSpPr>
        <p:spPr bwMode="auto">
          <a:xfrm>
            <a:off x="3079602" y="2033739"/>
            <a:ext cx="935038" cy="287338"/>
          </a:xfrm>
          <a:prstGeom prst="chevron">
            <a:avLst>
              <a:gd name="adj" fmla="val 81353"/>
            </a:avLst>
          </a:prstGeom>
          <a:solidFill>
            <a:srgbClr val="89B42A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s-CO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Oval 27"/>
          <p:cNvSpPr>
            <a:spLocks noChangeArrowheads="1"/>
          </p:cNvSpPr>
          <p:nvPr/>
        </p:nvSpPr>
        <p:spPr bwMode="auto">
          <a:xfrm>
            <a:off x="4022571" y="3952422"/>
            <a:ext cx="3151925" cy="73574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Destrucción</a:t>
            </a:r>
            <a:endParaRPr lang="es-E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Oval 28"/>
          <p:cNvSpPr>
            <a:spLocks noChangeArrowheads="1"/>
          </p:cNvSpPr>
          <p:nvPr/>
        </p:nvSpPr>
        <p:spPr bwMode="auto">
          <a:xfrm>
            <a:off x="5568644" y="4521624"/>
            <a:ext cx="2985206" cy="73574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Reciclaje </a:t>
            </a:r>
            <a:endParaRPr lang="es-E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549" y="191324"/>
            <a:ext cx="615962" cy="580764"/>
          </a:xfrm>
          <a:prstGeom prst="rect">
            <a:avLst/>
          </a:prstGeom>
        </p:spPr>
      </p:pic>
      <p:sp>
        <p:nvSpPr>
          <p:cNvPr id="13" name="WordArt 8"/>
          <p:cNvSpPr>
            <a:spLocks noChangeArrowheads="1" noChangeShapeType="1"/>
          </p:cNvSpPr>
          <p:nvPr/>
        </p:nvSpPr>
        <p:spPr bwMode="auto">
          <a:xfrm>
            <a:off x="1187450" y="116731"/>
            <a:ext cx="6769100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Tipos de tratamientos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de </a:t>
            </a: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las Salidas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No Conformes</a:t>
            </a:r>
          </a:p>
        </p:txBody>
      </p:sp>
      <p:sp>
        <p:nvSpPr>
          <p:cNvPr id="12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92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6" grpId="0" animBg="1"/>
      <p:bldP spid="3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299481" y="2527670"/>
            <a:ext cx="2359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3200" b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DESECHO</a:t>
            </a:r>
            <a:endParaRPr lang="es-ES" sz="3200" b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Oval 18"/>
          <p:cNvSpPr>
            <a:spLocks noChangeArrowheads="1"/>
          </p:cNvSpPr>
          <p:nvPr/>
        </p:nvSpPr>
        <p:spPr bwMode="auto">
          <a:xfrm>
            <a:off x="3407481" y="1672413"/>
            <a:ext cx="5092996" cy="2295287"/>
          </a:xfrm>
          <a:prstGeom prst="roundRect">
            <a:avLst>
              <a:gd name="adj" fmla="val 27769"/>
            </a:avLst>
          </a:prstGeom>
          <a:solidFill>
            <a:schemeClr val="bg1">
              <a:lumMod val="85000"/>
            </a:schemeClr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just"/>
            <a:r>
              <a:rPr lang="es-ES" sz="2000" dirty="0"/>
              <a:t>Acción que se toma sobre un servicio no conforme para impedir su uso inicialmente previsto. </a:t>
            </a:r>
            <a:endParaRPr lang="es-ES" sz="2000" dirty="0" smtClean="0"/>
          </a:p>
          <a:p>
            <a:pPr lvl="0" algn="just"/>
            <a:r>
              <a:rPr lang="es-ES" sz="2000" dirty="0" smtClean="0"/>
              <a:t>NOTA</a:t>
            </a:r>
            <a:r>
              <a:rPr lang="es-ES" sz="2000" dirty="0"/>
              <a:t>: En el caso de un servicio, se desecha impidiendo la continuidad de la prestación del mismo.</a:t>
            </a:r>
            <a:endParaRPr lang="es-CO" sz="2000" dirty="0"/>
          </a:p>
        </p:txBody>
      </p:sp>
      <p:sp>
        <p:nvSpPr>
          <p:cNvPr id="35" name="AutoShape 26"/>
          <p:cNvSpPr>
            <a:spLocks noChangeArrowheads="1"/>
          </p:cNvSpPr>
          <p:nvPr/>
        </p:nvSpPr>
        <p:spPr bwMode="auto">
          <a:xfrm>
            <a:off x="2329770" y="2695228"/>
            <a:ext cx="935038" cy="287338"/>
          </a:xfrm>
          <a:prstGeom prst="chevron">
            <a:avLst>
              <a:gd name="adj" fmla="val 81353"/>
            </a:avLst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s-CO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1602469" y="4844474"/>
            <a:ext cx="7001692" cy="302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>
                <a:latin typeface="Calibri" pitchFamily="34" charset="0"/>
                <a:cs typeface="Calibri" pitchFamily="34" charset="0"/>
                <a:sym typeface="Wingdings" pitchFamily="2" charset="2"/>
              </a:rPr>
              <a:t>Procedimiento para el tratamiento de fallas en la prestación del </a:t>
            </a: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servicio/producto</a:t>
            </a:r>
            <a:r>
              <a:rPr lang="es-CO" sz="1050" dirty="0">
                <a:latin typeface="Calibri" pitchFamily="34" charset="0"/>
                <a:cs typeface="Calibri" pitchFamily="34" charset="0"/>
                <a:sym typeface="Wingdings" pitchFamily="2" charset="2"/>
              </a:rPr>
              <a:t>. </a:t>
            </a: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U.PR.15.001.006. Versión 4.0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pic>
        <p:nvPicPr>
          <p:cNvPr id="21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316" y="1354325"/>
            <a:ext cx="1881886" cy="777301"/>
          </a:xfrm>
          <a:prstGeom prst="rect">
            <a:avLst/>
          </a:prstGeom>
          <a:noFill/>
        </p:spPr>
      </p:pic>
      <p:sp>
        <p:nvSpPr>
          <p:cNvPr id="8" name="WordArt 8"/>
          <p:cNvSpPr>
            <a:spLocks noChangeArrowheads="1" noChangeShapeType="1"/>
          </p:cNvSpPr>
          <p:nvPr/>
        </p:nvSpPr>
        <p:spPr bwMode="auto">
          <a:xfrm>
            <a:off x="1187450" y="116731"/>
            <a:ext cx="6769100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Tipos de tratamientos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de </a:t>
            </a: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las Salidas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No Conformes</a:t>
            </a:r>
          </a:p>
        </p:txBody>
      </p:sp>
      <p:sp>
        <p:nvSpPr>
          <p:cNvPr id="9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28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WordArt 8"/>
          <p:cNvSpPr>
            <a:spLocks noChangeArrowheads="1" noChangeShapeType="1"/>
          </p:cNvSpPr>
          <p:nvPr/>
        </p:nvSpPr>
        <p:spPr bwMode="auto">
          <a:xfrm>
            <a:off x="1187450" y="40944"/>
            <a:ext cx="6769100" cy="64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lvl="0" algn="ctr">
              <a:defRPr/>
            </a:pPr>
            <a:r>
              <a:rPr kumimoji="0" lang="es-MX" sz="32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Control de las Salidas </a:t>
            </a:r>
            <a:r>
              <a:rPr kumimoji="0" lang="es-MX" sz="3200" b="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No </a:t>
            </a:r>
            <a:r>
              <a:rPr kumimoji="0" lang="es-MX" sz="32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Conformes </a:t>
            </a:r>
          </a:p>
          <a:p>
            <a:pPr lvl="0" algn="ctr">
              <a:defRPr/>
            </a:pPr>
            <a:r>
              <a:rPr lang="es-CO" sz="2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GTC-ISO/TS </a:t>
            </a:r>
            <a:r>
              <a:rPr lang="es-CO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9002:2017</a:t>
            </a:r>
            <a:endParaRPr kumimoji="0" lang="es-MX" sz="2000" b="0" i="0" u="none" strike="noStrike" kern="10" cap="none" spc="0" normalizeH="0" baseline="0" noProof="0" dirty="0">
              <a:ln w="9525">
                <a:noFill/>
                <a:round/>
                <a:headEnd/>
                <a:tailEnd/>
              </a:ln>
              <a:solidFill>
                <a:srgbClr val="B88472">
                  <a:lumMod val="75000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49" y="191324"/>
            <a:ext cx="615962" cy="580764"/>
          </a:xfrm>
          <a:prstGeom prst="rect">
            <a:avLst/>
          </a:prstGeom>
        </p:spPr>
      </p:pic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466765" y="772088"/>
            <a:ext cx="7862127" cy="2107763"/>
          </a:xfrm>
          <a:prstGeom prst="roundRect">
            <a:avLst>
              <a:gd name="adj" fmla="val 15081"/>
            </a:avLst>
          </a:prstGeom>
          <a:solidFill>
            <a:schemeClr val="accent1">
              <a:lumMod val="20000"/>
              <a:lumOff val="80000"/>
            </a:schemeClr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La intención del requisito de tomar acciones apropiadas sigue aplicando, por ejemplo, 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Proporcionando el servicio de nuevo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Corrigiendo los resultados no esperados</a:t>
            </a:r>
          </a:p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Compensando al cliente.</a:t>
            </a:r>
          </a:p>
        </p:txBody>
      </p:sp>
      <p:sp>
        <p:nvSpPr>
          <p:cNvPr id="7" name="Oval 18"/>
          <p:cNvSpPr>
            <a:spLocks noChangeArrowheads="1"/>
          </p:cNvSpPr>
          <p:nvPr/>
        </p:nvSpPr>
        <p:spPr bwMode="auto">
          <a:xfrm>
            <a:off x="457643" y="3142149"/>
            <a:ext cx="7862127" cy="2107763"/>
          </a:xfrm>
          <a:prstGeom prst="roundRect">
            <a:avLst>
              <a:gd name="adj" fmla="val 15081"/>
            </a:avLst>
          </a:prstGeom>
          <a:solidFill>
            <a:schemeClr val="accent1">
              <a:lumMod val="20000"/>
              <a:lumOff val="80000"/>
            </a:schemeClr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Un ejemplo podría suponer una compañía aérea que proporciona asistencia, comida y/o alojamiento como resultado de un retraso en un vuelo, hasta que el vuelo sea capaz de salir o hasta que los pasajeros hayan sido reasignados a otro vuelo.</a:t>
            </a: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640936" y="5512210"/>
            <a:ext cx="7678834" cy="276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Guía Técnica Colombiana. GTC-ISO/TS 9002:2017. Sistema de gestión de la calidad. Directrices para la aplicación de la norma ISO9001:2015</a:t>
            </a:r>
            <a:endParaRPr lang="es-ES_tradnl" sz="100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9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64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49" y="191324"/>
            <a:ext cx="615962" cy="580764"/>
          </a:xfrm>
          <a:prstGeom prst="rect">
            <a:avLst/>
          </a:prstGeom>
        </p:spPr>
      </p:pic>
      <p:sp>
        <p:nvSpPr>
          <p:cNvPr id="13" name="WordArt 8"/>
          <p:cNvSpPr>
            <a:spLocks noChangeArrowheads="1" noChangeShapeType="1"/>
          </p:cNvSpPr>
          <p:nvPr/>
        </p:nvSpPr>
        <p:spPr bwMode="auto">
          <a:xfrm>
            <a:off x="1187450" y="315440"/>
            <a:ext cx="6769100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Análisis de los tipos de tratamientos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de </a:t>
            </a: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las Salidas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No Conformes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590482"/>
              </p:ext>
            </p:extLst>
          </p:nvPr>
        </p:nvGraphicFramePr>
        <p:xfrm>
          <a:off x="244548" y="1397002"/>
          <a:ext cx="6162798" cy="32159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4266">
                  <a:extLst>
                    <a:ext uri="{9D8B030D-6E8A-4147-A177-3AD203B41FA5}">
                      <a16:colId xmlns="" xmlns:a16="http://schemas.microsoft.com/office/drawing/2014/main" val="1914902205"/>
                    </a:ext>
                  </a:extLst>
                </a:gridCol>
                <a:gridCol w="2054266">
                  <a:extLst>
                    <a:ext uri="{9D8B030D-6E8A-4147-A177-3AD203B41FA5}">
                      <a16:colId xmlns="" xmlns:a16="http://schemas.microsoft.com/office/drawing/2014/main" val="839295597"/>
                    </a:ext>
                  </a:extLst>
                </a:gridCol>
                <a:gridCol w="2054266">
                  <a:extLst>
                    <a:ext uri="{9D8B030D-6E8A-4147-A177-3AD203B41FA5}">
                      <a16:colId xmlns="" xmlns:a16="http://schemas.microsoft.com/office/drawing/2014/main" val="1967487713"/>
                    </a:ext>
                  </a:extLst>
                </a:gridCol>
              </a:tblGrid>
              <a:tr h="459420">
                <a:tc gridSpan="2">
                  <a:txBody>
                    <a:bodyPr/>
                    <a:lstStyle/>
                    <a:p>
                      <a:pPr algn="ctr"/>
                      <a:r>
                        <a:rPr lang="es-CO" b="1" dirty="0" smtClean="0"/>
                        <a:t>TIPO</a:t>
                      </a:r>
                      <a:r>
                        <a:rPr lang="es-CO" b="1" baseline="0" dirty="0" smtClean="0"/>
                        <a:t> DE TRATAMIENTO</a:t>
                      </a:r>
                      <a:endParaRPr lang="es-CO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 smtClean="0"/>
                        <a:t>PRODUCTO</a:t>
                      </a:r>
                      <a:endParaRPr lang="es-CO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51441281"/>
                  </a:ext>
                </a:extLst>
              </a:tr>
              <a:tr h="459420">
                <a:tc rowSpan="3">
                  <a:txBody>
                    <a:bodyPr/>
                    <a:lstStyle/>
                    <a:p>
                      <a:r>
                        <a:rPr lang="es-CO" dirty="0" smtClean="0"/>
                        <a:t>CORRECCIÓN</a:t>
                      </a:r>
                      <a:endParaRPr lang="es-CO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Reprocesar</a:t>
                      </a:r>
                      <a:endParaRPr lang="es-CO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Aplica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25538128"/>
                  </a:ext>
                </a:extLst>
              </a:tr>
              <a:tr h="459420"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Reparar</a:t>
                      </a:r>
                      <a:endParaRPr lang="es-CO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Aplica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076697756"/>
                  </a:ext>
                </a:extLst>
              </a:tr>
              <a:tr h="459420"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Reclasificar</a:t>
                      </a:r>
                      <a:endParaRPr lang="es-CO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Aplica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720209276"/>
                  </a:ext>
                </a:extLst>
              </a:tr>
              <a:tr h="459420">
                <a:tc gridSpan="2">
                  <a:txBody>
                    <a:bodyPr/>
                    <a:lstStyle/>
                    <a:p>
                      <a:r>
                        <a:rPr lang="es-CO" dirty="0" smtClean="0"/>
                        <a:t>CONCESIÓN</a:t>
                      </a:r>
                      <a:endParaRPr lang="es-CO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Aplica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34338058"/>
                  </a:ext>
                </a:extLst>
              </a:tr>
              <a:tr h="459420">
                <a:tc rowSpan="2">
                  <a:txBody>
                    <a:bodyPr/>
                    <a:lstStyle/>
                    <a:p>
                      <a:r>
                        <a:rPr lang="es-CO" dirty="0" smtClean="0"/>
                        <a:t>DESECHAR</a:t>
                      </a:r>
                      <a:endParaRPr lang="es-CO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Destruir</a:t>
                      </a:r>
                      <a:endParaRPr lang="es-CO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Aplica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978460954"/>
                  </a:ext>
                </a:extLst>
              </a:tr>
              <a:tr h="459420"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dirty="0" smtClean="0"/>
                        <a:t>Reciclar</a:t>
                      </a:r>
                      <a:endParaRPr lang="es-CO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 smtClean="0"/>
                        <a:t>Aplica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4852842"/>
                  </a:ext>
                </a:extLst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063911"/>
              </p:ext>
            </p:extLst>
          </p:nvPr>
        </p:nvGraphicFramePr>
        <p:xfrm>
          <a:off x="6415301" y="1397002"/>
          <a:ext cx="2054266" cy="32159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4266">
                  <a:extLst>
                    <a:ext uri="{9D8B030D-6E8A-4147-A177-3AD203B41FA5}">
                      <a16:colId xmlns="" xmlns:a16="http://schemas.microsoft.com/office/drawing/2014/main" val="3166213142"/>
                    </a:ext>
                  </a:extLst>
                </a:gridCol>
              </a:tblGrid>
              <a:tr h="459420">
                <a:tc>
                  <a:txBody>
                    <a:bodyPr/>
                    <a:lstStyle/>
                    <a:p>
                      <a:pPr algn="ctr"/>
                      <a:r>
                        <a:rPr lang="es-CO" b="1" dirty="0" smtClean="0"/>
                        <a:t>SERVICIO</a:t>
                      </a:r>
                      <a:endParaRPr lang="es-CO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21540348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r>
                        <a:rPr lang="es-CO" dirty="0" smtClean="0"/>
                        <a:t>Repetir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204947230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r>
                        <a:rPr lang="es-CO" dirty="0" smtClean="0"/>
                        <a:t>Reprogramar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49819030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27409636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r>
                        <a:rPr lang="es-CO" dirty="0" smtClean="0"/>
                        <a:t>Concesión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345434602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r>
                        <a:rPr lang="es-CO" dirty="0" smtClean="0"/>
                        <a:t>Cancelar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19546909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r>
                        <a:rPr lang="es-CO" dirty="0" smtClean="0"/>
                        <a:t>Compensar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287085080"/>
                  </a:ext>
                </a:extLst>
              </a:tr>
            </a:tbl>
          </a:graphicData>
        </a:graphic>
      </p:graphicFrame>
      <p:sp>
        <p:nvSpPr>
          <p:cNvPr id="6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89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42" y="45169"/>
            <a:ext cx="1881886" cy="777301"/>
          </a:xfrm>
          <a:prstGeom prst="rect">
            <a:avLst/>
          </a:prstGeom>
          <a:noFill/>
        </p:spPr>
      </p:pic>
      <p:sp>
        <p:nvSpPr>
          <p:cNvPr id="6" name="9 CuadroTexto"/>
          <p:cNvSpPr txBox="1"/>
          <p:nvPr/>
        </p:nvSpPr>
        <p:spPr>
          <a:xfrm>
            <a:off x="1959428" y="164612"/>
            <a:ext cx="68443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s-CO" sz="24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CONTROL DE FALLAS EN LA PRESTACIÓN DEL SERVICIO</a:t>
            </a:r>
            <a:endParaRPr lang="es-ES" sz="2400" kern="10" dirty="0">
              <a:ln w="9525">
                <a:noFill/>
                <a:round/>
                <a:headEnd/>
                <a:tailEnd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cs typeface="Calibri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4684" y="1812382"/>
            <a:ext cx="4986743" cy="3863129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sp>
        <p:nvSpPr>
          <p:cNvPr id="7" name="33 Rectángulo"/>
          <p:cNvSpPr/>
          <p:nvPr/>
        </p:nvSpPr>
        <p:spPr bwMode="auto">
          <a:xfrm>
            <a:off x="2164683" y="915664"/>
            <a:ext cx="4986743" cy="549536"/>
          </a:xfrm>
          <a:prstGeom prst="rect">
            <a:avLst/>
          </a:prstGeom>
          <a:solidFill>
            <a:schemeClr val="bg2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0"/>
          <a:lstStyle/>
          <a:p>
            <a:pPr algn="ctr"/>
            <a:r>
              <a:rPr lang="es-CO" sz="2000" dirty="0" smtClean="0">
                <a:cs typeface="Calibri" pitchFamily="34" charset="0"/>
              </a:rPr>
              <a:t>Elaborar formato de identificación y control de fallas en el servicio, </a:t>
            </a:r>
            <a:r>
              <a:rPr lang="es-ES" dirty="0"/>
              <a:t>U-FT-15.001.004</a:t>
            </a:r>
            <a:endParaRPr lang="es-MX" sz="2000" dirty="0">
              <a:cs typeface="Calibri" pitchFamily="34" charset="0"/>
            </a:endParaRPr>
          </a:p>
        </p:txBody>
      </p:sp>
      <p:cxnSp>
        <p:nvCxnSpPr>
          <p:cNvPr id="5" name="Conector recto de flecha 4"/>
          <p:cNvCxnSpPr>
            <a:stCxn id="7" idx="2"/>
            <a:endCxn id="2" idx="0"/>
          </p:cNvCxnSpPr>
          <p:nvPr/>
        </p:nvCxnSpPr>
        <p:spPr>
          <a:xfrm>
            <a:off x="4658055" y="1465200"/>
            <a:ext cx="1" cy="3471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ocumento 7"/>
          <p:cNvSpPr/>
          <p:nvPr/>
        </p:nvSpPr>
        <p:spPr>
          <a:xfrm>
            <a:off x="696037" y="2349367"/>
            <a:ext cx="2164681" cy="883941"/>
          </a:xfrm>
          <a:prstGeom prst="flowChartDocument">
            <a:avLst/>
          </a:prstGeom>
          <a:solidFill>
            <a:srgbClr val="C00000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0"/>
          <a:lstStyle/>
          <a:p>
            <a:pPr algn="ctr"/>
            <a:endParaRPr lang="es-CO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9" name="35 CuadroTexto"/>
          <p:cNvSpPr txBox="1">
            <a:spLocks noChangeArrowheads="1"/>
          </p:cNvSpPr>
          <p:nvPr/>
        </p:nvSpPr>
        <p:spPr bwMode="auto">
          <a:xfrm>
            <a:off x="696037" y="2366894"/>
            <a:ext cx="225436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1400" dirty="0">
                <a:solidFill>
                  <a:schemeClr val="bg1"/>
                </a:solidFill>
              </a:rPr>
              <a:t>Reporte de las Fallas en la Prestación del </a:t>
            </a:r>
            <a:r>
              <a:rPr lang="es-ES" sz="1400" dirty="0" smtClean="0">
                <a:solidFill>
                  <a:schemeClr val="bg1"/>
                </a:solidFill>
              </a:rPr>
              <a:t>Servicio</a:t>
            </a:r>
            <a:r>
              <a:rPr lang="es-ES" sz="1400" dirty="0">
                <a:solidFill>
                  <a:schemeClr val="bg1"/>
                </a:solidFill>
              </a:rPr>
              <a:t>, U-FT-15.001.005 </a:t>
            </a:r>
            <a:endParaRPr lang="es-CO" sz="1400" dirty="0">
              <a:solidFill>
                <a:schemeClr val="bg1"/>
              </a:solidFill>
            </a:endParaRPr>
          </a:p>
        </p:txBody>
      </p:sp>
      <p:sp>
        <p:nvSpPr>
          <p:cNvPr id="10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84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213819"/>
              </p:ext>
            </p:extLst>
          </p:nvPr>
        </p:nvGraphicFramePr>
        <p:xfrm>
          <a:off x="173109" y="561257"/>
          <a:ext cx="8761229" cy="3242930"/>
        </p:xfrm>
        <a:graphic>
          <a:graphicData uri="http://schemas.openxmlformats.org/drawingml/2006/table">
            <a:tbl>
              <a:tblPr/>
              <a:tblGrid>
                <a:gridCol w="2147775">
                  <a:extLst>
                    <a:ext uri="{9D8B030D-6E8A-4147-A177-3AD203B41FA5}">
                      <a16:colId xmlns="" xmlns:a16="http://schemas.microsoft.com/office/drawing/2014/main" val="631204285"/>
                    </a:ext>
                  </a:extLst>
                </a:gridCol>
                <a:gridCol w="1526943">
                  <a:extLst>
                    <a:ext uri="{9D8B030D-6E8A-4147-A177-3AD203B41FA5}">
                      <a16:colId xmlns="" xmlns:a16="http://schemas.microsoft.com/office/drawing/2014/main" val="1832639111"/>
                    </a:ext>
                  </a:extLst>
                </a:gridCol>
                <a:gridCol w="1559264">
                  <a:extLst>
                    <a:ext uri="{9D8B030D-6E8A-4147-A177-3AD203B41FA5}">
                      <a16:colId xmlns="" xmlns:a16="http://schemas.microsoft.com/office/drawing/2014/main" val="3921678994"/>
                    </a:ext>
                  </a:extLst>
                </a:gridCol>
                <a:gridCol w="1175749">
                  <a:extLst>
                    <a:ext uri="{9D8B030D-6E8A-4147-A177-3AD203B41FA5}">
                      <a16:colId xmlns="" xmlns:a16="http://schemas.microsoft.com/office/drawing/2014/main" val="3321498633"/>
                    </a:ext>
                  </a:extLst>
                </a:gridCol>
                <a:gridCol w="1330770">
                  <a:extLst>
                    <a:ext uri="{9D8B030D-6E8A-4147-A177-3AD203B41FA5}">
                      <a16:colId xmlns="" xmlns:a16="http://schemas.microsoft.com/office/drawing/2014/main" val="3108446489"/>
                    </a:ext>
                  </a:extLst>
                </a:gridCol>
                <a:gridCol w="1020728">
                  <a:extLst>
                    <a:ext uri="{9D8B030D-6E8A-4147-A177-3AD203B41FA5}">
                      <a16:colId xmlns="" xmlns:a16="http://schemas.microsoft.com/office/drawing/2014/main" val="606518704"/>
                    </a:ext>
                  </a:extLst>
                </a:gridCol>
              </a:tblGrid>
              <a:tr h="186472">
                <a:tc rowSpan="3"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effectLst/>
                          <a:latin typeface="Arial" panose="020B0604020202020204" pitchFamily="34" charset="0"/>
                        </a:rPr>
                        <a:t>DESARROLLO ORGANIZACIONAL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CO" sz="1050" b="0" i="0" u="none" strike="noStrike">
                          <a:effectLst/>
                          <a:latin typeface="Arial" panose="020B0604020202020204" pitchFamily="34" charset="0"/>
                        </a:rPr>
                        <a:t>Código: U-FT-15.001.004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28473631"/>
                  </a:ext>
                </a:extLst>
              </a:tr>
              <a:tr h="1864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effectLst/>
                          <a:latin typeface="Arial" panose="020B0604020202020204" pitchFamily="34" charset="0"/>
                        </a:rPr>
                        <a:t>FORMATO:IDENTIFICACIÓN Y CONTROL DE LAS FALLAS EN LA PRESTACIÓN DEL SERVICIO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CO" sz="1050" b="0" i="0" u="none" strike="noStrike" dirty="0">
                          <a:effectLst/>
                          <a:latin typeface="Arial" panose="020B0604020202020204" pitchFamily="34" charset="0"/>
                        </a:rPr>
                        <a:t>Versión: 2.0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27281809"/>
                  </a:ext>
                </a:extLst>
              </a:tr>
              <a:tr h="18769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CO" sz="1050" b="0" i="0" u="none" strike="noStrike" dirty="0">
                          <a:effectLst/>
                          <a:latin typeface="Arial" panose="020B0604020202020204" pitchFamily="34" charset="0"/>
                        </a:rPr>
                        <a:t>Pagina 1 de 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1105914"/>
                  </a:ext>
                </a:extLst>
              </a:tr>
              <a:tr h="1226971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PRODUCTO O SERVICIO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ERRORES O FALLAS A PRESENTARSE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ACCIÓN A APLICAR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RESPONSABLE DE LA CORRECCIÓN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RESPONSABLE DE LA VERIFICACION/ APROBACION DE LA ACCIÓN REALIZADA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REGISTRO E EVIDENCIA GENERADA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7210599"/>
                  </a:ext>
                </a:extLst>
              </a:tr>
              <a:tr h="20449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 smtClean="0">
                          <a:effectLst/>
                          <a:latin typeface="Arial" panose="020B0604020202020204" pitchFamily="34" charset="0"/>
                        </a:rPr>
                        <a:t>MACROPROCESO DE BIENESTAR UNIVERSITARIO</a:t>
                      </a:r>
                      <a:endParaRPr lang="es-CO" sz="105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72009451"/>
                  </a:ext>
                </a:extLst>
              </a:tr>
              <a:tr h="125082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Acompañamiento integral/Acompañamiento al estudiante en su paso por la vida universitaria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59458883"/>
                  </a:ext>
                </a:extLst>
              </a:tr>
            </a:tbl>
          </a:graphicData>
        </a:graphic>
      </p:graphicFrame>
      <p:pic>
        <p:nvPicPr>
          <p:cNvPr id="13" name="Picture 7" descr="Escudo PowerPoint"/>
          <p:cNvPicPr>
            <a:picLocks noChangeAspect="1" noChangeArrowheads="1"/>
          </p:cNvPicPr>
          <p:nvPr/>
        </p:nvPicPr>
        <p:blipFill>
          <a:blip r:embed="rId2" cstate="print"/>
          <a:srcRect b="14903"/>
          <a:stretch>
            <a:fillRect/>
          </a:stretch>
        </p:blipFill>
        <p:spPr bwMode="auto">
          <a:xfrm>
            <a:off x="485775" y="496112"/>
            <a:ext cx="14573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WordArt 8"/>
          <p:cNvSpPr>
            <a:spLocks noChangeArrowheads="1" noChangeShapeType="1"/>
          </p:cNvSpPr>
          <p:nvPr/>
        </p:nvSpPr>
        <p:spPr bwMode="auto">
          <a:xfrm>
            <a:off x="2750436" y="48806"/>
            <a:ext cx="3671629" cy="1940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Ejemplo</a:t>
            </a:r>
            <a:endParaRPr lang="es-MX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31899" y="4214480"/>
            <a:ext cx="2718537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Los errores o fallas deben ser sobre los atributos o características del servicio</a:t>
            </a:r>
            <a:endParaRPr lang="es-CO" dirty="0"/>
          </a:p>
        </p:txBody>
      </p:sp>
      <p:sp>
        <p:nvSpPr>
          <p:cNvPr id="8" name="Rectángulo 7"/>
          <p:cNvSpPr/>
          <p:nvPr/>
        </p:nvSpPr>
        <p:spPr>
          <a:xfrm>
            <a:off x="2392325" y="2666029"/>
            <a:ext cx="13822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CO" sz="1400" dirty="0">
                <a:solidFill>
                  <a:srgbClr val="000000"/>
                </a:solidFill>
                <a:latin typeface="Calibri" panose="020F0502020204030204" pitchFamily="34" charset="0"/>
              </a:rPr>
              <a:t>No realizar el seguimiento apropiado a los estudiantes </a:t>
            </a:r>
          </a:p>
        </p:txBody>
      </p:sp>
      <p:cxnSp>
        <p:nvCxnSpPr>
          <p:cNvPr id="10" name="Conector recto de flecha 9"/>
          <p:cNvCxnSpPr>
            <a:endCxn id="7" idx="0"/>
          </p:cNvCxnSpPr>
          <p:nvPr/>
        </p:nvCxnSpPr>
        <p:spPr>
          <a:xfrm flipH="1">
            <a:off x="1391168" y="1860698"/>
            <a:ext cx="1585950" cy="23537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/>
          <p:cNvCxnSpPr/>
          <p:nvPr/>
        </p:nvCxnSpPr>
        <p:spPr>
          <a:xfrm flipH="1">
            <a:off x="4097522" y="1988288"/>
            <a:ext cx="612701" cy="21582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/>
          <p:cNvSpPr txBox="1"/>
          <p:nvPr/>
        </p:nvSpPr>
        <p:spPr>
          <a:xfrm>
            <a:off x="2847194" y="4222011"/>
            <a:ext cx="2564774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¿Cómo eliminar la falla del servicio, para que cumpla lo requerido?</a:t>
            </a:r>
            <a:endParaRPr lang="es-CO" dirty="0"/>
          </a:p>
        </p:txBody>
      </p:sp>
      <p:sp>
        <p:nvSpPr>
          <p:cNvPr id="24" name="Rectángulo 23"/>
          <p:cNvSpPr/>
          <p:nvPr/>
        </p:nvSpPr>
        <p:spPr>
          <a:xfrm>
            <a:off x="3797817" y="2597349"/>
            <a:ext cx="161615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CO" sz="1400" dirty="0">
                <a:solidFill>
                  <a:srgbClr val="000000"/>
                </a:solidFill>
                <a:latin typeface="Calibri" panose="020F0502020204030204" pitchFamily="34" charset="0"/>
              </a:rPr>
              <a:t>Consolidar una ruta de seguimiento que permita verificar que la asesoría realizada sea eficaz</a:t>
            </a:r>
          </a:p>
        </p:txBody>
      </p:sp>
      <p:sp>
        <p:nvSpPr>
          <p:cNvPr id="26" name="CuadroTexto 25"/>
          <p:cNvSpPr txBox="1"/>
          <p:nvPr/>
        </p:nvSpPr>
        <p:spPr>
          <a:xfrm>
            <a:off x="5508726" y="4214480"/>
            <a:ext cx="1423702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Cargo  o rol que aplica la acción</a:t>
            </a:r>
            <a:endParaRPr lang="es-CO" dirty="0"/>
          </a:p>
        </p:txBody>
      </p:sp>
      <p:cxnSp>
        <p:nvCxnSpPr>
          <p:cNvPr id="27" name="Conector recto de flecha 26"/>
          <p:cNvCxnSpPr/>
          <p:nvPr/>
        </p:nvCxnSpPr>
        <p:spPr>
          <a:xfrm>
            <a:off x="6039293" y="2140688"/>
            <a:ext cx="193374" cy="20058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ángulo 29"/>
          <p:cNvSpPr/>
          <p:nvPr/>
        </p:nvSpPr>
        <p:spPr>
          <a:xfrm>
            <a:off x="5415961" y="2874159"/>
            <a:ext cx="12014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CO" sz="1200" dirty="0">
                <a:solidFill>
                  <a:srgbClr val="000000"/>
                </a:solidFill>
                <a:latin typeface="Calibri" panose="020F0502020204030204" pitchFamily="34" charset="0"/>
              </a:rPr>
              <a:t>Coordinación </a:t>
            </a:r>
            <a:r>
              <a:rPr lang="es-CO" sz="12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acompañamien</a:t>
            </a:r>
            <a:r>
              <a:rPr lang="es-CO" sz="1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-to </a:t>
            </a:r>
            <a:r>
              <a:rPr lang="es-CO" sz="1200" dirty="0">
                <a:solidFill>
                  <a:srgbClr val="000000"/>
                </a:solidFill>
                <a:latin typeface="Calibri" panose="020F0502020204030204" pitchFamily="34" charset="0"/>
              </a:rPr>
              <a:t>integral</a:t>
            </a:r>
          </a:p>
        </p:txBody>
      </p:sp>
      <p:sp>
        <p:nvSpPr>
          <p:cNvPr id="31" name="CuadroTexto 30"/>
          <p:cNvSpPr txBox="1"/>
          <p:nvPr/>
        </p:nvSpPr>
        <p:spPr>
          <a:xfrm>
            <a:off x="7029186" y="4220567"/>
            <a:ext cx="1742674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Cargo  o rol que verifica/ aprueba la acción</a:t>
            </a:r>
            <a:endParaRPr lang="es-CO" dirty="0"/>
          </a:p>
        </p:txBody>
      </p:sp>
      <p:cxnSp>
        <p:nvCxnSpPr>
          <p:cNvPr id="33" name="Conector recto de flecha 32"/>
          <p:cNvCxnSpPr>
            <a:endCxn id="31" idx="0"/>
          </p:cNvCxnSpPr>
          <p:nvPr/>
        </p:nvCxnSpPr>
        <p:spPr>
          <a:xfrm>
            <a:off x="7332650" y="2194403"/>
            <a:ext cx="567873" cy="20261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ángulo 35"/>
          <p:cNvSpPr/>
          <p:nvPr/>
        </p:nvSpPr>
        <p:spPr>
          <a:xfrm>
            <a:off x="6617444" y="3028235"/>
            <a:ext cx="13290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CO" sz="1400" dirty="0">
                <a:solidFill>
                  <a:srgbClr val="000000"/>
                </a:solidFill>
                <a:latin typeface="Calibri" panose="020F0502020204030204" pitchFamily="34" charset="0"/>
              </a:rPr>
              <a:t>Coordinador(a)</a:t>
            </a:r>
          </a:p>
        </p:txBody>
      </p:sp>
      <p:sp>
        <p:nvSpPr>
          <p:cNvPr id="37" name="CuadroTexto 36"/>
          <p:cNvSpPr txBox="1"/>
          <p:nvPr/>
        </p:nvSpPr>
        <p:spPr>
          <a:xfrm>
            <a:off x="6080267" y="5237111"/>
            <a:ext cx="2691593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Soporte de evidencia</a:t>
            </a:r>
          </a:p>
          <a:p>
            <a:pPr algn="ctr"/>
            <a:r>
              <a:rPr lang="es-CO" dirty="0" smtClean="0"/>
              <a:t> </a:t>
            </a:r>
            <a:r>
              <a:rPr lang="es-CO" sz="1600" i="1" dirty="0" smtClean="0"/>
              <a:t>(Debe existir)</a:t>
            </a:r>
            <a:endParaRPr lang="es-CO" sz="1600" i="1" dirty="0"/>
          </a:p>
        </p:txBody>
      </p:sp>
      <p:cxnSp>
        <p:nvCxnSpPr>
          <p:cNvPr id="38" name="Conector recto de flecha 37"/>
          <p:cNvCxnSpPr>
            <a:endCxn id="37" idx="0"/>
          </p:cNvCxnSpPr>
          <p:nvPr/>
        </p:nvCxnSpPr>
        <p:spPr>
          <a:xfrm flipH="1">
            <a:off x="7426064" y="2101189"/>
            <a:ext cx="1005555" cy="31359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ángulo 40"/>
          <p:cNvSpPr/>
          <p:nvPr/>
        </p:nvSpPr>
        <p:spPr>
          <a:xfrm>
            <a:off x="7963241" y="2989193"/>
            <a:ext cx="9620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es-CO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NA</a:t>
            </a:r>
            <a:endParaRPr lang="es-CO" sz="14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16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22" grpId="0" animBg="1"/>
      <p:bldP spid="24" grpId="0"/>
      <p:bldP spid="26" grpId="0" animBg="1"/>
      <p:bldP spid="30" grpId="0"/>
      <p:bldP spid="31" grpId="0" animBg="1"/>
      <p:bldP spid="36" grpId="0"/>
      <p:bldP spid="37" grpId="0" animBg="1"/>
      <p:bldP spid="4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843192"/>
              </p:ext>
            </p:extLst>
          </p:nvPr>
        </p:nvGraphicFramePr>
        <p:xfrm>
          <a:off x="31899" y="1240688"/>
          <a:ext cx="8761229" cy="1992104"/>
        </p:xfrm>
        <a:graphic>
          <a:graphicData uri="http://schemas.openxmlformats.org/drawingml/2006/table">
            <a:tbl>
              <a:tblPr/>
              <a:tblGrid>
                <a:gridCol w="2147775">
                  <a:extLst>
                    <a:ext uri="{9D8B030D-6E8A-4147-A177-3AD203B41FA5}">
                      <a16:colId xmlns="" xmlns:a16="http://schemas.microsoft.com/office/drawing/2014/main" val="631204285"/>
                    </a:ext>
                  </a:extLst>
                </a:gridCol>
                <a:gridCol w="1637414">
                  <a:extLst>
                    <a:ext uri="{9D8B030D-6E8A-4147-A177-3AD203B41FA5}">
                      <a16:colId xmlns="" xmlns:a16="http://schemas.microsoft.com/office/drawing/2014/main" val="1832639111"/>
                    </a:ext>
                  </a:extLst>
                </a:gridCol>
                <a:gridCol w="1552354">
                  <a:extLst>
                    <a:ext uri="{9D8B030D-6E8A-4147-A177-3AD203B41FA5}">
                      <a16:colId xmlns="" xmlns:a16="http://schemas.microsoft.com/office/drawing/2014/main" val="1116144691"/>
                    </a:ext>
                  </a:extLst>
                </a:gridCol>
                <a:gridCol w="1072188">
                  <a:extLst>
                    <a:ext uri="{9D8B030D-6E8A-4147-A177-3AD203B41FA5}">
                      <a16:colId xmlns="" xmlns:a16="http://schemas.microsoft.com/office/drawing/2014/main" val="3321498633"/>
                    </a:ext>
                  </a:extLst>
                </a:gridCol>
                <a:gridCol w="1330770">
                  <a:extLst>
                    <a:ext uri="{9D8B030D-6E8A-4147-A177-3AD203B41FA5}">
                      <a16:colId xmlns="" xmlns:a16="http://schemas.microsoft.com/office/drawing/2014/main" val="3108446489"/>
                    </a:ext>
                  </a:extLst>
                </a:gridCol>
                <a:gridCol w="1020728">
                  <a:extLst>
                    <a:ext uri="{9D8B030D-6E8A-4147-A177-3AD203B41FA5}">
                      <a16:colId xmlns="" xmlns:a16="http://schemas.microsoft.com/office/drawing/2014/main" val="606518704"/>
                    </a:ext>
                  </a:extLst>
                </a:gridCol>
              </a:tblGrid>
              <a:tr h="186472">
                <a:tc rowSpan="3">
                  <a:txBody>
                    <a:bodyPr/>
                    <a:lstStyle/>
                    <a:p>
                      <a:pPr algn="l" fontAlgn="b"/>
                      <a:endParaRPr lang="es-CO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 dirty="0">
                          <a:effectLst/>
                          <a:latin typeface="Arial" panose="020B0604020202020204" pitchFamily="34" charset="0"/>
                        </a:rPr>
                        <a:t>DESARROLLO ORGANIZACIONAL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CO" sz="1050" b="0" i="0" u="none" strike="noStrike">
                          <a:effectLst/>
                          <a:latin typeface="Arial" panose="020B0604020202020204" pitchFamily="34" charset="0"/>
                        </a:rPr>
                        <a:t>Código: U-FT-15.001.004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28473631"/>
                  </a:ext>
                </a:extLst>
              </a:tr>
              <a:tr h="18647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effectLst/>
                          <a:latin typeface="Arial" panose="020B0604020202020204" pitchFamily="34" charset="0"/>
                        </a:rPr>
                        <a:t>FORMATO:IDENTIFICACIÓN Y CONTROL DE LAS FALLAS EN LA PRESTACIÓN DEL SERVICIO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CO" sz="1050" b="0" i="0" u="none" strike="noStrike" dirty="0">
                          <a:effectLst/>
                          <a:latin typeface="Arial" panose="020B0604020202020204" pitchFamily="34" charset="0"/>
                        </a:rPr>
                        <a:t>Versión: 2.0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27281809"/>
                  </a:ext>
                </a:extLst>
              </a:tr>
              <a:tr h="18769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CO" sz="1050" b="0" i="0" u="none" strike="noStrike" dirty="0">
                          <a:effectLst/>
                          <a:latin typeface="Arial" panose="020B0604020202020204" pitchFamily="34" charset="0"/>
                        </a:rPr>
                        <a:t>Pagina 1 de 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1105914"/>
                  </a:ext>
                </a:extLst>
              </a:tr>
              <a:tr h="1226971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PRODUCTO O SERVICIO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ERRORES O FALLAS A PRESENTARSE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ACCIÓN A APLICAR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RESPONSABLE DE LA CORRECCIÓN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RESPONSABLE DE LA VERIFICACION/ APROBACION DE LA ACCIÓN REALIZADA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REGISTRO E EVIDENCIA GENERADA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17210599"/>
                  </a:ext>
                </a:extLst>
              </a:tr>
              <a:tr h="20449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 smtClean="0">
                          <a:effectLst/>
                          <a:latin typeface="Arial" panose="020B0604020202020204" pitchFamily="34" charset="0"/>
                        </a:rPr>
                        <a:t>MACROPROCESO DE BIENESTAR UNIVERSITARIO</a:t>
                      </a:r>
                      <a:endParaRPr lang="es-CO" sz="105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72009451"/>
                  </a:ext>
                </a:extLst>
              </a:tr>
            </a:tbl>
          </a:graphicData>
        </a:graphic>
      </p:graphicFrame>
      <p:pic>
        <p:nvPicPr>
          <p:cNvPr id="13" name="Picture 7" descr="Escudo PowerPoint"/>
          <p:cNvPicPr>
            <a:picLocks noChangeAspect="1" noChangeArrowheads="1"/>
          </p:cNvPicPr>
          <p:nvPr/>
        </p:nvPicPr>
        <p:blipFill>
          <a:blip r:embed="rId2" cstate="print"/>
          <a:srcRect b="14903"/>
          <a:stretch>
            <a:fillRect/>
          </a:stretch>
        </p:blipFill>
        <p:spPr bwMode="auto">
          <a:xfrm>
            <a:off x="485775" y="1251025"/>
            <a:ext cx="14573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810754"/>
              </p:ext>
            </p:extLst>
          </p:nvPr>
        </p:nvGraphicFramePr>
        <p:xfrm>
          <a:off x="31899" y="3243129"/>
          <a:ext cx="8761229" cy="2103380"/>
        </p:xfrm>
        <a:graphic>
          <a:graphicData uri="http://schemas.openxmlformats.org/drawingml/2006/table">
            <a:tbl>
              <a:tblPr/>
              <a:tblGrid>
                <a:gridCol w="2147775">
                  <a:extLst>
                    <a:ext uri="{9D8B030D-6E8A-4147-A177-3AD203B41FA5}">
                      <a16:colId xmlns="" xmlns:a16="http://schemas.microsoft.com/office/drawing/2014/main" val="211165139"/>
                    </a:ext>
                  </a:extLst>
                </a:gridCol>
                <a:gridCol w="1637414">
                  <a:extLst>
                    <a:ext uri="{9D8B030D-6E8A-4147-A177-3AD203B41FA5}">
                      <a16:colId xmlns="" xmlns:a16="http://schemas.microsoft.com/office/drawing/2014/main" val="2252419247"/>
                    </a:ext>
                  </a:extLst>
                </a:gridCol>
                <a:gridCol w="1573619">
                  <a:extLst>
                    <a:ext uri="{9D8B030D-6E8A-4147-A177-3AD203B41FA5}">
                      <a16:colId xmlns="" xmlns:a16="http://schemas.microsoft.com/office/drawing/2014/main" val="3234492532"/>
                    </a:ext>
                  </a:extLst>
                </a:gridCol>
                <a:gridCol w="1050923">
                  <a:extLst>
                    <a:ext uri="{9D8B030D-6E8A-4147-A177-3AD203B41FA5}">
                      <a16:colId xmlns="" xmlns:a16="http://schemas.microsoft.com/office/drawing/2014/main" val="3757761915"/>
                    </a:ext>
                  </a:extLst>
                </a:gridCol>
                <a:gridCol w="1330770">
                  <a:extLst>
                    <a:ext uri="{9D8B030D-6E8A-4147-A177-3AD203B41FA5}">
                      <a16:colId xmlns="" xmlns:a16="http://schemas.microsoft.com/office/drawing/2014/main" val="680899860"/>
                    </a:ext>
                  </a:extLst>
                </a:gridCol>
                <a:gridCol w="1020728">
                  <a:extLst>
                    <a:ext uri="{9D8B030D-6E8A-4147-A177-3AD203B41FA5}">
                      <a16:colId xmlns="" xmlns:a16="http://schemas.microsoft.com/office/drawing/2014/main" val="3940006972"/>
                    </a:ext>
                  </a:extLst>
                </a:gridCol>
              </a:tblGrid>
              <a:tr h="210338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 </a:t>
                      </a:r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física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 deporte/Estimular la práctica de </a:t>
                      </a:r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 </a:t>
                      </a:r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carácter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formativo, recreativo y competitivo de la Comunidad Universitaria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Actividad realizada</a:t>
                      </a:r>
                      <a:r>
                        <a:rPr lang="es-CO" sz="14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de forma incompleta o inapropiada por deficiencias en los implementos deportivos suministrados por la Institución</a:t>
                      </a:r>
                      <a:endParaRPr lang="es-CO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ctr" fontAlgn="ctr">
                        <a:buFontTx/>
                        <a:buChar char="-"/>
                      </a:pPr>
                      <a:r>
                        <a:rPr lang="es-CO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Reprogramar</a:t>
                      </a:r>
                      <a:r>
                        <a:rPr lang="es-CO" sz="14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la actividad</a:t>
                      </a:r>
                    </a:p>
                    <a:p>
                      <a:pPr marL="285750" indent="-285750" algn="ctr" fontAlgn="ctr">
                        <a:buFontTx/>
                        <a:buChar char="-"/>
                      </a:pPr>
                      <a:r>
                        <a:rPr lang="es-CO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Sustituir la actividad por</a:t>
                      </a:r>
                      <a:r>
                        <a:rPr lang="es-CO" sz="14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una equivalente que disponga los implementos</a:t>
                      </a:r>
                      <a:endParaRPr lang="es-CO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Coordinación actividad </a:t>
                      </a:r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física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 deportes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Coordinador(a)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Registro</a:t>
                      </a:r>
                      <a:r>
                        <a:rPr lang="es-CO" sz="14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de cambios o reprogramaciones</a:t>
                      </a:r>
                      <a:endParaRPr lang="es-CO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0754585"/>
                  </a:ext>
                </a:extLst>
              </a:tr>
            </a:tbl>
          </a:graphicData>
        </a:graphic>
      </p:graphicFrame>
      <p:sp>
        <p:nvSpPr>
          <p:cNvPr id="15" name="WordArt 8"/>
          <p:cNvSpPr>
            <a:spLocks noChangeArrowheads="1" noChangeShapeType="1"/>
          </p:cNvSpPr>
          <p:nvPr/>
        </p:nvSpPr>
        <p:spPr bwMode="auto">
          <a:xfrm>
            <a:off x="2750436" y="48806"/>
            <a:ext cx="3671629" cy="19408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Ejemplo</a:t>
            </a:r>
            <a:endParaRPr lang="es-MX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59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65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Elipse 35"/>
          <p:cNvSpPr/>
          <p:nvPr/>
        </p:nvSpPr>
        <p:spPr>
          <a:xfrm>
            <a:off x="6881185" y="4295553"/>
            <a:ext cx="1809377" cy="751784"/>
          </a:xfrm>
          <a:prstGeom prst="ellipse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</a:pPr>
            <a:endParaRPr lang="es-CO" sz="200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4730750" y="4295553"/>
            <a:ext cx="1809377" cy="751784"/>
          </a:xfrm>
          <a:prstGeom prst="ellipse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</a:pPr>
            <a:endParaRPr lang="es-CO" sz="200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39517" y="1736157"/>
            <a:ext cx="3780029" cy="2066618"/>
          </a:xfrm>
          <a:prstGeom prst="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Conjunto de actividades mutuamente relacionadas o que interactúan, que utilizan las entradas para proporcionar un resultado previsto</a:t>
            </a:r>
            <a:endParaRPr lang="es-ES_tradnl" sz="2000" dirty="0">
              <a:solidFill>
                <a:schemeClr val="tx1"/>
              </a:solidFill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39516" y="1249527"/>
            <a:ext cx="3780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bg2">
                    <a:lumMod val="50000"/>
                  </a:schemeClr>
                </a:solidFill>
              </a:rPr>
              <a:t>Proceso</a:t>
            </a:r>
            <a:endParaRPr lang="es-MX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22120" y="5423907"/>
            <a:ext cx="3243881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>
              <a:lnSpc>
                <a:spcPct val="130000"/>
              </a:lnSpc>
              <a:buClr>
                <a:srgbClr val="FFC000"/>
              </a:buClr>
              <a:defRPr/>
            </a:pPr>
            <a:r>
              <a:rPr lang="es-ES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Definiciones tomadas de NTC-ISO9000:2015</a:t>
            </a:r>
            <a:r>
              <a:rPr lang="es-ES_tradnl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33" name="WordArt 2"/>
          <p:cNvSpPr>
            <a:spLocks noChangeArrowheads="1" noChangeShapeType="1" noTextEdit="1"/>
          </p:cNvSpPr>
          <p:nvPr/>
        </p:nvSpPr>
        <p:spPr bwMode="auto">
          <a:xfrm>
            <a:off x="1676400" y="124857"/>
            <a:ext cx="6108700" cy="4767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ct val="75000"/>
              </a:lnSpc>
            </a:pP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Vocabulario en ISO9000:2015</a:t>
            </a:r>
            <a:endParaRPr lang="es-MX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5569523" y="1988288"/>
            <a:ext cx="2489946" cy="1499192"/>
          </a:xfrm>
          <a:prstGeom prst="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Resultado de un proceso</a:t>
            </a:r>
            <a:endParaRPr lang="es-ES_tradnl" sz="2000" dirty="0">
              <a:solidFill>
                <a:schemeClr val="tx1"/>
              </a:solidFill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28" name="4 CuadroTexto"/>
          <p:cNvSpPr txBox="1"/>
          <p:nvPr/>
        </p:nvSpPr>
        <p:spPr>
          <a:xfrm>
            <a:off x="5569522" y="1249527"/>
            <a:ext cx="2489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bg2">
                    <a:lumMod val="50000"/>
                  </a:schemeClr>
                </a:solidFill>
              </a:rPr>
              <a:t>Salida</a:t>
            </a:r>
            <a:endParaRPr lang="es-MX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Flecha derecha 2"/>
          <p:cNvSpPr/>
          <p:nvPr/>
        </p:nvSpPr>
        <p:spPr>
          <a:xfrm>
            <a:off x="4391239" y="2392345"/>
            <a:ext cx="978408" cy="484632"/>
          </a:xfrm>
          <a:prstGeom prst="rightArrow">
            <a:avLst/>
          </a:prstGeom>
          <a:solidFill>
            <a:srgbClr val="89B42A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4 CuadroTexto"/>
          <p:cNvSpPr txBox="1"/>
          <p:nvPr/>
        </p:nvSpPr>
        <p:spPr>
          <a:xfrm>
            <a:off x="4391239" y="4436834"/>
            <a:ext cx="2489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bg2">
                    <a:lumMod val="50000"/>
                  </a:schemeClr>
                </a:solidFill>
              </a:rPr>
              <a:t>Producto</a:t>
            </a:r>
            <a:endParaRPr lang="es-MX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5" name="4 CuadroTexto"/>
          <p:cNvSpPr txBox="1"/>
          <p:nvPr/>
        </p:nvSpPr>
        <p:spPr>
          <a:xfrm>
            <a:off x="6540127" y="4436833"/>
            <a:ext cx="2489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bg2">
                    <a:lumMod val="50000"/>
                  </a:schemeClr>
                </a:solidFill>
              </a:rPr>
              <a:t>Servicio</a:t>
            </a:r>
            <a:endParaRPr lang="es-MX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0" name="Conector recto de flecha 9"/>
          <p:cNvCxnSpPr>
            <a:stCxn id="26" idx="2"/>
          </p:cNvCxnSpPr>
          <p:nvPr/>
        </p:nvCxnSpPr>
        <p:spPr>
          <a:xfrm flipH="1">
            <a:off x="5805968" y="3487480"/>
            <a:ext cx="1008528" cy="80807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Conector recto de flecha 36"/>
          <p:cNvCxnSpPr>
            <a:stCxn id="26" idx="2"/>
            <a:endCxn id="36" idx="0"/>
          </p:cNvCxnSpPr>
          <p:nvPr/>
        </p:nvCxnSpPr>
        <p:spPr>
          <a:xfrm>
            <a:off x="6814496" y="3487480"/>
            <a:ext cx="971378" cy="80807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65461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" grpId="0" animBg="1"/>
      <p:bldP spid="2" grpId="0" animBg="1" autoUpdateAnimBg="0"/>
      <p:bldP spid="26" grpId="0" animBg="1"/>
      <p:bldP spid="28" grpId="0"/>
      <p:bldP spid="3" grpId="0" animBg="1"/>
      <p:bldP spid="34" grpId="0"/>
      <p:bldP spid="3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868" y="793405"/>
            <a:ext cx="6436944" cy="4986570"/>
          </a:xfrm>
          <a:prstGeom prst="rect">
            <a:avLst/>
          </a:prstGeom>
        </p:spPr>
      </p:pic>
      <p:sp>
        <p:nvSpPr>
          <p:cNvPr id="33" name="WordArt 8"/>
          <p:cNvSpPr>
            <a:spLocks noChangeArrowheads="1" noChangeShapeType="1"/>
          </p:cNvSpPr>
          <p:nvPr/>
        </p:nvSpPr>
        <p:spPr bwMode="auto">
          <a:xfrm>
            <a:off x="1187450" y="116731"/>
            <a:ext cx="6769100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Registro </a:t>
            </a:r>
            <a:r>
              <a:rPr lang="es-MX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salidas No Conformes</a:t>
            </a:r>
          </a:p>
        </p:txBody>
      </p:sp>
      <p:sp>
        <p:nvSpPr>
          <p:cNvPr id="27" name="Llamada ovalada 26"/>
          <p:cNvSpPr/>
          <p:nvPr/>
        </p:nvSpPr>
        <p:spPr>
          <a:xfrm>
            <a:off x="283190" y="2967386"/>
            <a:ext cx="2711303" cy="1344589"/>
          </a:xfrm>
          <a:prstGeom prst="wedgeEllipseCallout">
            <a:avLst>
              <a:gd name="adj1" fmla="val 24795"/>
              <a:gd name="adj2" fmla="val -94864"/>
            </a:avLst>
          </a:prstGeom>
          <a:solidFill>
            <a:srgbClr val="FFCC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chemeClr val="tx1"/>
                </a:solidFill>
              </a:rPr>
              <a:t>¿Por qué es importante registrar las salidas no conformes y su tratamiento?</a:t>
            </a:r>
            <a:endParaRPr lang="es-CO" sz="1600" dirty="0">
              <a:solidFill>
                <a:schemeClr val="tx1"/>
              </a:solidFill>
            </a:endParaRPr>
          </a:p>
        </p:txBody>
      </p:sp>
      <p:sp>
        <p:nvSpPr>
          <p:cNvPr id="38" name="Documento 37"/>
          <p:cNvSpPr/>
          <p:nvPr/>
        </p:nvSpPr>
        <p:spPr>
          <a:xfrm>
            <a:off x="2186037" y="1795336"/>
            <a:ext cx="1038445" cy="548286"/>
          </a:xfrm>
          <a:prstGeom prst="flowChartDocument">
            <a:avLst/>
          </a:prstGeom>
          <a:solidFill>
            <a:srgbClr val="C00000"/>
          </a:solidFill>
          <a:ln w="9525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 anchorCtr="0"/>
          <a:lstStyle/>
          <a:p>
            <a:pPr algn="ctr"/>
            <a:endParaRPr lang="es-CO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39" name="35 CuadroTexto"/>
          <p:cNvSpPr txBox="1">
            <a:spLocks noChangeArrowheads="1"/>
          </p:cNvSpPr>
          <p:nvPr/>
        </p:nvSpPr>
        <p:spPr bwMode="auto">
          <a:xfrm>
            <a:off x="2172250" y="1875195"/>
            <a:ext cx="10343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  <a:cs typeface="Calibri" pitchFamily="34" charset="0"/>
              </a:rPr>
              <a:t>Registra</a:t>
            </a:r>
            <a:endParaRPr lang="es-MX" sz="1600" b="1" dirty="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60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2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8" grpId="0" animBg="1"/>
      <p:bldP spid="3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n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49" y="191324"/>
            <a:ext cx="615962" cy="580764"/>
          </a:xfrm>
          <a:prstGeom prst="rect">
            <a:avLst/>
          </a:prstGeom>
        </p:spPr>
      </p:pic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549289" y="975225"/>
            <a:ext cx="7862127" cy="4516636"/>
          </a:xfrm>
          <a:prstGeom prst="roundRect">
            <a:avLst>
              <a:gd name="adj" fmla="val 15081"/>
            </a:avLst>
          </a:prstGeom>
          <a:solidFill>
            <a:schemeClr val="accent1">
              <a:lumMod val="20000"/>
              <a:lumOff val="80000"/>
            </a:schemeClr>
          </a:solidFill>
          <a:ln w="9525" cap="rnd">
            <a:noFill/>
            <a:prstDash val="sysDot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just"/>
            <a:r>
              <a:rPr lang="es-ES" sz="2400" dirty="0" smtClean="0"/>
              <a:t>Conservar la información documentada puede ayudar a asegurar que:</a:t>
            </a:r>
          </a:p>
          <a:p>
            <a:pPr marL="342900" lvl="0" indent="-342900" algn="just">
              <a:buFontTx/>
              <a:buChar char="-"/>
            </a:pPr>
            <a:r>
              <a:rPr lang="es-ES" sz="2400" dirty="0" smtClean="0"/>
              <a:t>Los procesos se mejoran y optimizan</a:t>
            </a:r>
          </a:p>
          <a:p>
            <a:pPr marL="342900" lvl="0" indent="-342900" algn="just">
              <a:buFontTx/>
              <a:buChar char="-"/>
            </a:pPr>
            <a:r>
              <a:rPr lang="es-ES" sz="2400" dirty="0" smtClean="0"/>
              <a:t>Las instrucciones de trabajo, procesos y procedimientos corregidos se detallan para su uso futuro</a:t>
            </a:r>
          </a:p>
          <a:p>
            <a:pPr marL="342900" lvl="0" indent="-342900" algn="just">
              <a:buFontTx/>
              <a:buChar char="-"/>
            </a:pPr>
            <a:r>
              <a:rPr lang="es-ES" sz="2400" dirty="0" smtClean="0"/>
              <a:t>La información se comunica a las personas pertinentes tanto dentro de la organización como externamente.</a:t>
            </a:r>
          </a:p>
          <a:p>
            <a:pPr marL="342900" lvl="0" indent="-342900" algn="just">
              <a:buFontTx/>
              <a:buChar char="-"/>
            </a:pPr>
            <a:endParaRPr lang="es-ES" sz="2400" dirty="0"/>
          </a:p>
          <a:p>
            <a:pPr lvl="0" algn="just"/>
            <a:r>
              <a:rPr lang="es-ES" sz="2400" dirty="0" smtClean="0"/>
              <a:t>Esta información documentada también puede usarse como base para el análisis de tendencias en no conformidades.</a:t>
            </a:r>
            <a:endParaRPr lang="es-CO" sz="2000" dirty="0"/>
          </a:p>
        </p:txBody>
      </p:sp>
      <p:sp>
        <p:nvSpPr>
          <p:cNvPr id="7" name="Rectángulo 6"/>
          <p:cNvSpPr/>
          <p:nvPr/>
        </p:nvSpPr>
        <p:spPr>
          <a:xfrm>
            <a:off x="640936" y="5556883"/>
            <a:ext cx="752335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Guía Técnica Colombiana. GTC-ISO/TS 9002:2017. Sistema de gestión de la calidad. Directrices para la aplicación de la norma ISO9001:2015</a:t>
            </a:r>
            <a:endParaRPr lang="es-ES_tradnl" sz="100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6" name="WordArt 8"/>
          <p:cNvSpPr>
            <a:spLocks noChangeArrowheads="1" noChangeShapeType="1"/>
          </p:cNvSpPr>
          <p:nvPr/>
        </p:nvSpPr>
        <p:spPr bwMode="auto">
          <a:xfrm>
            <a:off x="1187450" y="177424"/>
            <a:ext cx="6769100" cy="64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lvl="0" algn="ctr">
              <a:defRPr/>
            </a:pPr>
            <a:r>
              <a:rPr kumimoji="0" lang="es-MX" sz="32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Control de las Salidas </a:t>
            </a:r>
            <a:r>
              <a:rPr kumimoji="0" lang="es-MX" sz="3200" b="0" i="0" u="none" strike="noStrike" kern="10" cap="none" spc="0" normalizeH="0" baseline="0" noProof="0" dirty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No </a:t>
            </a:r>
            <a:r>
              <a:rPr kumimoji="0" lang="es-MX" sz="32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Conformes </a:t>
            </a:r>
          </a:p>
          <a:p>
            <a:pPr lvl="0" algn="ctr">
              <a:defRPr/>
            </a:pPr>
            <a:r>
              <a:rPr lang="es-CO" sz="20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GTC-ISO/TS </a:t>
            </a:r>
            <a:r>
              <a:rPr lang="es-CO" sz="2000" dirty="0">
                <a:latin typeface="Calibri" pitchFamily="34" charset="0"/>
                <a:cs typeface="Calibri" pitchFamily="34" charset="0"/>
                <a:sym typeface="Wingdings" pitchFamily="2" charset="2"/>
              </a:rPr>
              <a:t>9002:2017</a:t>
            </a:r>
            <a:endParaRPr kumimoji="0" lang="es-MX" sz="2000" b="0" i="0" u="none" strike="noStrike" kern="10" cap="none" spc="0" normalizeH="0" baseline="0" noProof="0" dirty="0">
              <a:ln w="9525">
                <a:noFill/>
                <a:round/>
                <a:headEnd/>
                <a:tailEnd/>
              </a:ln>
              <a:solidFill>
                <a:srgbClr val="B88472">
                  <a:lumMod val="75000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00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8"/>
          <p:cNvSpPr>
            <a:spLocks noChangeArrowheads="1" noChangeShapeType="1"/>
          </p:cNvSpPr>
          <p:nvPr/>
        </p:nvSpPr>
        <p:spPr bwMode="auto">
          <a:xfrm>
            <a:off x="1815152" y="315440"/>
            <a:ext cx="6141398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Atributos del servicio de la UN</a:t>
            </a:r>
            <a:endParaRPr lang="es-MX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585483"/>
              </p:ext>
            </p:extLst>
          </p:nvPr>
        </p:nvGraphicFramePr>
        <p:xfrm>
          <a:off x="244547" y="1110399"/>
          <a:ext cx="8394485" cy="4391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21196">
                  <a:extLst>
                    <a:ext uri="{9D8B030D-6E8A-4147-A177-3AD203B41FA5}">
                      <a16:colId xmlns="" xmlns:a16="http://schemas.microsoft.com/office/drawing/2014/main" val="1967487713"/>
                    </a:ext>
                  </a:extLst>
                </a:gridCol>
                <a:gridCol w="5173289">
                  <a:extLst>
                    <a:ext uri="{9D8B030D-6E8A-4147-A177-3AD203B41FA5}">
                      <a16:colId xmlns="" xmlns:a16="http://schemas.microsoft.com/office/drawing/2014/main" val="3391690027"/>
                    </a:ext>
                  </a:extLst>
                </a:gridCol>
              </a:tblGrid>
              <a:tr h="459420">
                <a:tc>
                  <a:txBody>
                    <a:bodyPr/>
                    <a:lstStyle/>
                    <a:p>
                      <a:pPr algn="ctr"/>
                      <a:r>
                        <a:rPr lang="es-CO" b="1" dirty="0" smtClean="0"/>
                        <a:t>ATRIBUTO</a:t>
                      </a:r>
                      <a:endParaRPr lang="es-CO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 smtClean="0"/>
                        <a:t>DESCRIPCIÓN</a:t>
                      </a:r>
                      <a:endParaRPr lang="es-CO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51441281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r>
                        <a:rPr kumimoji="0" lang="es-CO" sz="2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Actitud- Amabilidad-Empatía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es-CO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Acciones encaminadas a mantener relaciones duraderas con los usuarios, basadas en el respeto, la comunicación efectiva, con cortesía y en calidad y cordialidad en el trato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25538128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r>
                        <a:rPr kumimoji="0" lang="es-CO" sz="2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Oportunidad-Agilidad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es-CO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Nivel con el que se brinda un servicio en el tiempo pactado y se resuelven los trámites y servicios de forma ágil.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076697756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r>
                        <a:rPr kumimoji="0" lang="es-CO" sz="2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Confiabilidad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es-CO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Confianza que genera el servidor público al prestar los servicios, exactitud con que se brindan las soluciones o respuestas requeridas por el usuario.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720209276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r>
                        <a:rPr kumimoji="0" lang="es-CO" sz="2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Disponibilidad y accesibilidad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es-CO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Información oportuna, veraz, completa y está disponible en formatos y medios accesibles para el solicitante. </a:t>
                      </a:r>
                      <a:endParaRPr lang="es-CO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34338058"/>
                  </a:ext>
                </a:extLst>
              </a:tr>
            </a:tbl>
          </a:graphicData>
        </a:graphic>
      </p:graphicFrame>
      <p:pic>
        <p:nvPicPr>
          <p:cNvPr id="5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88" y="179071"/>
            <a:ext cx="1465390" cy="605270"/>
          </a:xfrm>
          <a:prstGeom prst="rect">
            <a:avLst/>
          </a:prstGeom>
          <a:noFill/>
        </p:spPr>
      </p:pic>
      <p:sp>
        <p:nvSpPr>
          <p:cNvPr id="6" name="Rectángulo 5"/>
          <p:cNvSpPr/>
          <p:nvPr/>
        </p:nvSpPr>
        <p:spPr>
          <a:xfrm>
            <a:off x="244548" y="5534395"/>
            <a:ext cx="53307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200" dirty="0">
                <a:solidFill>
                  <a:srgbClr val="000000"/>
                </a:solidFill>
              </a:rPr>
              <a:t>Protocolo de Atención y Servicio al Usuario, Código: U.PC.15.001.001 Versión: 0.0 </a:t>
            </a:r>
            <a:endParaRPr lang="es-CO" sz="1200" dirty="0"/>
          </a:p>
        </p:txBody>
      </p:sp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62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37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8"/>
          <p:cNvSpPr>
            <a:spLocks noChangeArrowheads="1" noChangeShapeType="1"/>
          </p:cNvSpPr>
          <p:nvPr/>
        </p:nvSpPr>
        <p:spPr bwMode="auto">
          <a:xfrm>
            <a:off x="1815152" y="315440"/>
            <a:ext cx="6141398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Atributos del servicio de la UN</a:t>
            </a:r>
            <a:endParaRPr lang="es-MX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88" y="179071"/>
            <a:ext cx="1465390" cy="605270"/>
          </a:xfrm>
          <a:prstGeom prst="rect">
            <a:avLst/>
          </a:prstGeom>
          <a:noFill/>
        </p:spPr>
      </p:pic>
      <p:sp>
        <p:nvSpPr>
          <p:cNvPr id="3" name="Rectángulo 2"/>
          <p:cNvSpPr/>
          <p:nvPr/>
        </p:nvSpPr>
        <p:spPr>
          <a:xfrm>
            <a:off x="244548" y="5739115"/>
            <a:ext cx="533075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200" dirty="0">
                <a:solidFill>
                  <a:srgbClr val="000000"/>
                </a:solidFill>
              </a:rPr>
              <a:t>Protocolo de Atención y Servicio al Usuario, Código: U.PC.15.001.001 Versión: 0.0 </a:t>
            </a:r>
            <a:endParaRPr lang="es-CO" sz="1200" dirty="0"/>
          </a:p>
        </p:txBody>
      </p:sp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773077"/>
              </p:ext>
            </p:extLst>
          </p:nvPr>
        </p:nvGraphicFramePr>
        <p:xfrm>
          <a:off x="244549" y="1412184"/>
          <a:ext cx="8599200" cy="4298398"/>
        </p:xfrm>
        <a:graphic>
          <a:graphicData uri="http://schemas.openxmlformats.org/drawingml/2006/table">
            <a:tbl>
              <a:tblPr/>
              <a:tblGrid>
                <a:gridCol w="1502364">
                  <a:extLst>
                    <a:ext uri="{9D8B030D-6E8A-4147-A177-3AD203B41FA5}">
                      <a16:colId xmlns="" xmlns:a16="http://schemas.microsoft.com/office/drawing/2014/main" val="441777232"/>
                    </a:ext>
                  </a:extLst>
                </a:gridCol>
                <a:gridCol w="382138">
                  <a:extLst>
                    <a:ext uri="{9D8B030D-6E8A-4147-A177-3AD203B41FA5}">
                      <a16:colId xmlns="" xmlns:a16="http://schemas.microsoft.com/office/drawing/2014/main" val="505009208"/>
                    </a:ext>
                  </a:extLst>
                </a:gridCol>
                <a:gridCol w="4206873">
                  <a:extLst>
                    <a:ext uri="{9D8B030D-6E8A-4147-A177-3AD203B41FA5}">
                      <a16:colId xmlns="" xmlns:a16="http://schemas.microsoft.com/office/drawing/2014/main" val="1137864529"/>
                    </a:ext>
                  </a:extLst>
                </a:gridCol>
                <a:gridCol w="2507825">
                  <a:extLst>
                    <a:ext uri="{9D8B030D-6E8A-4147-A177-3AD203B41FA5}">
                      <a16:colId xmlns="" xmlns:a16="http://schemas.microsoft.com/office/drawing/2014/main" val="1481259315"/>
                    </a:ext>
                  </a:extLst>
                </a:gridCol>
              </a:tblGrid>
              <a:tr h="251347">
                <a:tc rowSpan="11">
                  <a:txBody>
                    <a:bodyPr/>
                    <a:lstStyle/>
                    <a:p>
                      <a:pPr algn="just" fontAlgn="ctr"/>
                      <a:r>
                        <a:rPr lang="es-CO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Bienestar Universitario</a:t>
                      </a:r>
                    </a:p>
                  </a:txBody>
                  <a:tcPr marL="8378" marR="8378" marT="837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Servicio-Actividades grupales para el desarrollo de competencias y habilidades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http://181.61.253.133/tramitesyserviciounal/imprimirhv.php?id=189</a:t>
                      </a:r>
                      <a:endParaRPr lang="es-CO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36885909"/>
                  </a:ext>
                </a:extLst>
              </a:tr>
              <a:tr h="222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Servicio-Actividades </a:t>
                      </a:r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lúdico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culturales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http://181.61.253.133/tramitesyserviciounal/imprimirhv.php?id=190</a:t>
                      </a:r>
                      <a:endParaRPr lang="es-CO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43835432"/>
                  </a:ext>
                </a:extLst>
              </a:tr>
              <a:tr h="222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Trámite-Apoyos </a:t>
                      </a:r>
                      <a:r>
                        <a:rPr lang="es-CO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socioeconómicos </a:t>
                      </a: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estudiantes de pregrado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http://181.61.253.133/tramitesyserviciounal/imprimirhv.php?id=191</a:t>
                      </a:r>
                      <a:endParaRPr lang="es-CO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5876247"/>
                  </a:ext>
                </a:extLst>
              </a:tr>
              <a:tr h="25134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Servicio-Asesoría para solicitud de créditos o renovaciones ante el ICETEX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http://181.61.253.133/tramitesyserviciounal/imprimirhv.php?id=192</a:t>
                      </a:r>
                      <a:endParaRPr lang="es-CO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47866449"/>
                  </a:ext>
                </a:extLst>
              </a:tr>
              <a:tr h="222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Servicio-Cursos libres en deportes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http://181.61.253.133/tramitesyserviciounal/imprimirhv.php?id=193</a:t>
                      </a:r>
                      <a:endParaRPr lang="es-CO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16614294"/>
                  </a:ext>
                </a:extLst>
              </a:tr>
              <a:tr h="222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Servicio-Identificación de Talentos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http://181.61.253.133/tramitesyserviciounal/imprimirhv.php?id=194</a:t>
                      </a:r>
                      <a:endParaRPr lang="es-CO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99053985"/>
                  </a:ext>
                </a:extLst>
              </a:tr>
              <a:tr h="222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Servicio- Planes de acondicionamiento físico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http://181.61.253.133/tramitesyserviciounal/imprimirhv.php?id=195</a:t>
                      </a:r>
                      <a:endParaRPr lang="es-CO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18513121"/>
                  </a:ext>
                </a:extLst>
              </a:tr>
              <a:tr h="222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Servicio-Préstamo implementos deportivos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http://181.61.253.133/tramitesyserviciounal/imprimirhv.php?id=196</a:t>
                      </a:r>
                      <a:endParaRPr lang="es-CO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97492626"/>
                  </a:ext>
                </a:extLst>
              </a:tr>
              <a:tr h="222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Servicio-Promoción de la actividad física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http://181.61.253.133/tramitesyserviciounal/imprimirhv.php?id=197</a:t>
                      </a:r>
                      <a:endParaRPr lang="es-CO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18365501"/>
                  </a:ext>
                </a:extLst>
              </a:tr>
              <a:tr h="222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Servicio-Promoción de la interculturalidad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http://181.61.253.133/tramitesyserviciounal/imprimirhv.php?id=198</a:t>
                      </a:r>
                      <a:endParaRPr lang="es-CO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09315683"/>
                  </a:ext>
                </a:extLst>
              </a:tr>
              <a:tr h="22286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Servicio-Torneos internos recreativos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CO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http://181.61.253.133/tramitesyserviciounal/imprimirhv.php?id=199</a:t>
                      </a:r>
                      <a:endParaRPr lang="es-CO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96414884"/>
                  </a:ext>
                </a:extLst>
              </a:tr>
            </a:tbl>
          </a:graphicData>
        </a:graphic>
      </p:graphicFrame>
      <p:graphicFrame>
        <p:nvGraphicFramePr>
          <p:cNvPr id="11" name="Tab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064979"/>
              </p:ext>
            </p:extLst>
          </p:nvPr>
        </p:nvGraphicFramePr>
        <p:xfrm>
          <a:off x="244549" y="942940"/>
          <a:ext cx="8599199" cy="443476"/>
        </p:xfrm>
        <a:graphic>
          <a:graphicData uri="http://schemas.openxmlformats.org/drawingml/2006/table">
            <a:tbl>
              <a:tblPr/>
              <a:tblGrid>
                <a:gridCol w="1529660">
                  <a:extLst>
                    <a:ext uri="{9D8B030D-6E8A-4147-A177-3AD203B41FA5}">
                      <a16:colId xmlns="" xmlns:a16="http://schemas.microsoft.com/office/drawing/2014/main" val="562021950"/>
                    </a:ext>
                  </a:extLst>
                </a:gridCol>
                <a:gridCol w="341194">
                  <a:extLst>
                    <a:ext uri="{9D8B030D-6E8A-4147-A177-3AD203B41FA5}">
                      <a16:colId xmlns="" xmlns:a16="http://schemas.microsoft.com/office/drawing/2014/main" val="2863138758"/>
                    </a:ext>
                  </a:extLst>
                </a:gridCol>
                <a:gridCol w="4189863">
                  <a:extLst>
                    <a:ext uri="{9D8B030D-6E8A-4147-A177-3AD203B41FA5}">
                      <a16:colId xmlns="" xmlns:a16="http://schemas.microsoft.com/office/drawing/2014/main" val="3058264238"/>
                    </a:ext>
                  </a:extLst>
                </a:gridCol>
                <a:gridCol w="2538482">
                  <a:extLst>
                    <a:ext uri="{9D8B030D-6E8A-4147-A177-3AD203B41FA5}">
                      <a16:colId xmlns="" xmlns:a16="http://schemas.microsoft.com/office/drawing/2014/main" val="1006335089"/>
                    </a:ext>
                  </a:extLst>
                </a:gridCol>
              </a:tblGrid>
              <a:tr h="175943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HOJAS DE VIDA TRÁMITES/SERVICIOS APROBADAS</a:t>
                      </a:r>
                    </a:p>
                  </a:txBody>
                  <a:tcPr marL="8378" marR="8378" marT="83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56748168"/>
                  </a:ext>
                </a:extLst>
              </a:tr>
              <a:tr h="175943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PROCESO</a:t>
                      </a:r>
                    </a:p>
                  </a:txBody>
                  <a:tcPr marL="8378" marR="8378" marT="837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378" marR="8378" marT="83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TRÁMITE/SERVICIO</a:t>
                      </a:r>
                    </a:p>
                  </a:txBody>
                  <a:tcPr marL="8378" marR="8378" marT="83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LINK</a:t>
                      </a:r>
                    </a:p>
                  </a:txBody>
                  <a:tcPr marL="8378" marR="8378" marT="83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49652029"/>
                  </a:ext>
                </a:extLst>
              </a:tr>
            </a:tbl>
          </a:graphicData>
        </a:graphic>
      </p:graphicFrame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94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8"/>
          <p:cNvSpPr>
            <a:spLocks noChangeArrowheads="1" noChangeShapeType="1"/>
          </p:cNvSpPr>
          <p:nvPr/>
        </p:nvSpPr>
        <p:spPr bwMode="auto">
          <a:xfrm>
            <a:off x="1815151" y="178961"/>
            <a:ext cx="6946709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ctr"/>
            <a:r>
              <a:rPr lang="es-CO" sz="3200" dirty="0">
                <a:solidFill>
                  <a:srgbClr val="000000"/>
                </a:solidFill>
                <a:latin typeface="Calibri" panose="020F0502020204030204" pitchFamily="34" charset="0"/>
              </a:rPr>
              <a:t>Servicio-Actividades lúdico </a:t>
            </a:r>
            <a:r>
              <a:rPr lang="es-CO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culturales </a:t>
            </a:r>
          </a:p>
          <a:p>
            <a:pPr algn="ctr" fontAlgn="ctr"/>
            <a:r>
              <a:rPr lang="es-CO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Proceso Bienestar Universitario</a:t>
            </a:r>
            <a:endParaRPr lang="es-CO" sz="3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88" y="179071"/>
            <a:ext cx="1465390" cy="605270"/>
          </a:xfrm>
          <a:prstGeom prst="rect">
            <a:avLst/>
          </a:prstGeom>
          <a:noFill/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04047"/>
            <a:ext cx="9144000" cy="4300466"/>
          </a:xfrm>
          <a:prstGeom prst="rect">
            <a:avLst/>
          </a:prstGeom>
        </p:spPr>
      </p:pic>
      <p:sp>
        <p:nvSpPr>
          <p:cNvPr id="6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8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8"/>
          <p:cNvSpPr>
            <a:spLocks noChangeArrowheads="1" noChangeShapeType="1"/>
          </p:cNvSpPr>
          <p:nvPr/>
        </p:nvSpPr>
        <p:spPr bwMode="auto">
          <a:xfrm>
            <a:off x="1815151" y="178961"/>
            <a:ext cx="6946709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ctr"/>
            <a:r>
              <a:rPr lang="es-CO" sz="3200" dirty="0">
                <a:solidFill>
                  <a:srgbClr val="000000"/>
                </a:solidFill>
                <a:latin typeface="Calibri" panose="020F0502020204030204" pitchFamily="34" charset="0"/>
              </a:rPr>
              <a:t>Servicio-Actividades lúdico </a:t>
            </a:r>
            <a:r>
              <a:rPr lang="es-CO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culturales </a:t>
            </a:r>
          </a:p>
          <a:p>
            <a:pPr algn="ctr" fontAlgn="ctr"/>
            <a:r>
              <a:rPr lang="es-CO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Proceso Bienestar Universitario</a:t>
            </a:r>
            <a:endParaRPr lang="es-CO" sz="3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963241"/>
              </p:ext>
            </p:extLst>
          </p:nvPr>
        </p:nvGraphicFramePr>
        <p:xfrm>
          <a:off x="176307" y="905680"/>
          <a:ext cx="8571906" cy="4665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4003">
                  <a:extLst>
                    <a:ext uri="{9D8B030D-6E8A-4147-A177-3AD203B41FA5}">
                      <a16:colId xmlns="" xmlns:a16="http://schemas.microsoft.com/office/drawing/2014/main" val="1967487713"/>
                    </a:ext>
                  </a:extLst>
                </a:gridCol>
                <a:gridCol w="2033517">
                  <a:extLst>
                    <a:ext uri="{9D8B030D-6E8A-4147-A177-3AD203B41FA5}">
                      <a16:colId xmlns="" xmlns:a16="http://schemas.microsoft.com/office/drawing/2014/main" val="3391690027"/>
                    </a:ext>
                  </a:extLst>
                </a:gridCol>
                <a:gridCol w="2531118">
                  <a:extLst>
                    <a:ext uri="{9D8B030D-6E8A-4147-A177-3AD203B41FA5}">
                      <a16:colId xmlns="" xmlns:a16="http://schemas.microsoft.com/office/drawing/2014/main" val="488192314"/>
                    </a:ext>
                  </a:extLst>
                </a:gridCol>
                <a:gridCol w="2723268">
                  <a:extLst>
                    <a:ext uri="{9D8B030D-6E8A-4147-A177-3AD203B41FA5}">
                      <a16:colId xmlns="" xmlns:a16="http://schemas.microsoft.com/office/drawing/2014/main" val="4161082367"/>
                    </a:ext>
                  </a:extLst>
                </a:gridCol>
              </a:tblGrid>
              <a:tr h="459420"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/>
                        <a:t>ATRIBUTO</a:t>
                      </a:r>
                      <a:endParaRPr lang="es-CO" sz="1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/>
                        <a:t>DESCRIPCIÓN</a:t>
                      </a:r>
                      <a:endParaRPr lang="es-CO" sz="12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/>
                        <a:t>¿QUÉ</a:t>
                      </a:r>
                      <a:r>
                        <a:rPr lang="es-CO" sz="1200" b="1" baseline="0" dirty="0" smtClean="0"/>
                        <a:t> SE MIDE O EVALÚA?</a:t>
                      </a:r>
                      <a:endParaRPr lang="es-CO" sz="1200" b="1" dirty="0"/>
                    </a:p>
                  </a:txBody>
                  <a:tcPr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b="1" dirty="0" smtClean="0"/>
                        <a:t>ESPECIFICACIÓN</a:t>
                      </a:r>
                      <a:endParaRPr lang="es-CO" sz="1200" b="1" dirty="0"/>
                    </a:p>
                  </a:txBody>
                  <a:tcPr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51441281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r>
                        <a:rPr kumimoji="0" lang="es-CO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Actitud- Amabilidad-Empatía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es-CO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Acciones encaminadas a mantener relaciones duraderas con los usuarios, basadas en el respeto, la comunicación efectiva, con cortesía y en calidad y cordialidad en el trato 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just" rtl="0" eaLnBrk="1" latinLnBrk="0" hangingPunct="1">
                        <a:buFontTx/>
                        <a:buChar char="-"/>
                      </a:pPr>
                      <a:r>
                        <a:rPr kumimoji="0" lang="es-CO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Atención y amabilidad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just" rtl="0" eaLnBrk="1" latinLnBrk="0" hangingPunct="1">
                        <a:buFontTx/>
                        <a:buChar char="-"/>
                      </a:pPr>
                      <a:r>
                        <a:rPr kumimoji="0" lang="es-CO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Calificación igual o superior a 4,0 en la evaluación del servicio por parte de usuario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25538128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r>
                        <a:rPr kumimoji="0" lang="es-CO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Oportunidad-Agilidad 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es-CO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Nivel con el que se brinda un servicio en el tiempo pactado y se resuelven los trámites y servicios de forma ágil. 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just" rtl="0" eaLnBrk="1" latinLnBrk="0" hangingPunct="1">
                        <a:buFontTx/>
                        <a:buChar char="-"/>
                      </a:pPr>
                      <a:r>
                        <a:rPr kumimoji="0" lang="es-CO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Cumplimiento de horarios de prestación del servicio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just" rtl="0" eaLnBrk="1" latinLnBrk="0" hangingPunct="1">
                        <a:buFontTx/>
                        <a:buChar char="-"/>
                      </a:pPr>
                      <a:r>
                        <a:rPr kumimoji="0" lang="es-CO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Medición que se tiene en el proceso de cumplimiento de horarios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76697756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r>
                        <a:rPr kumimoji="0" lang="es-CO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Confiabilidad 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es-CO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Confianza que genera el servidor público al prestar los servicios, exactitud con que se brindan las soluciones o respuestas requeridas por el usuario.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just" rtl="0" eaLnBrk="1" latinLnBrk="0" hangingPunct="1">
                        <a:buFontTx/>
                        <a:buChar char="-"/>
                      </a:pPr>
                      <a:r>
                        <a:rPr kumimoji="0" lang="es-CO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Ejecución de actividades y cumplimiento del objetivo de la actividad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s-CO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Verificación de la prestación del servicio por pate del coordinador del programa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0209276"/>
                  </a:ext>
                </a:extLst>
              </a:tr>
              <a:tr h="459420">
                <a:tc>
                  <a:txBody>
                    <a:bodyPr/>
                    <a:lstStyle/>
                    <a:p>
                      <a:r>
                        <a:rPr kumimoji="0" lang="es-CO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Disponibilidad y accesibilidad 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es-CO" sz="12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Información oportuna, veraz, completa y está disponible en formatos y medios accesibles para el solicitante. </a:t>
                      </a:r>
                      <a:endParaRPr lang="es-CO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just" rtl="0" eaLnBrk="1" latinLnBrk="0" hangingPunct="1">
                        <a:buFontTx/>
                        <a:buChar char="-"/>
                      </a:pPr>
                      <a:r>
                        <a:rPr kumimoji="0" lang="es-CO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Información completa, sin errores y vigente</a:t>
                      </a:r>
                      <a:endParaRPr kumimoji="0" lang="es-CO" sz="14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s-CO" sz="14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Verificación de la prestación del servicio por pate del coordinador del programa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34338058"/>
                  </a:ext>
                </a:extLst>
              </a:tr>
            </a:tbl>
          </a:graphicData>
        </a:graphic>
      </p:graphicFrame>
      <p:pic>
        <p:nvPicPr>
          <p:cNvPr id="5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88" y="179071"/>
            <a:ext cx="1465390" cy="605270"/>
          </a:xfrm>
          <a:prstGeom prst="rect">
            <a:avLst/>
          </a:prstGeom>
          <a:noFill/>
        </p:spPr>
      </p:pic>
      <p:sp>
        <p:nvSpPr>
          <p:cNvPr id="6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58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8"/>
          <p:cNvSpPr>
            <a:spLocks noChangeArrowheads="1" noChangeShapeType="1"/>
          </p:cNvSpPr>
          <p:nvPr/>
        </p:nvSpPr>
        <p:spPr bwMode="auto">
          <a:xfrm>
            <a:off x="1815151" y="178961"/>
            <a:ext cx="6946709" cy="332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ctr"/>
            <a:r>
              <a:rPr lang="es-CO" sz="3200" dirty="0">
                <a:solidFill>
                  <a:srgbClr val="000000"/>
                </a:solidFill>
                <a:latin typeface="Calibri" panose="020F0502020204030204" pitchFamily="34" charset="0"/>
              </a:rPr>
              <a:t>Servicio-Actividades lúdico </a:t>
            </a:r>
            <a:r>
              <a:rPr lang="es-CO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culturales </a:t>
            </a:r>
          </a:p>
          <a:p>
            <a:pPr algn="ctr" fontAlgn="ctr"/>
            <a:r>
              <a:rPr lang="es-CO" sz="3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Proceso Bienestar Universitario</a:t>
            </a:r>
            <a:endParaRPr lang="es-CO" sz="32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88" y="179071"/>
            <a:ext cx="1465390" cy="605270"/>
          </a:xfrm>
          <a:prstGeom prst="rect">
            <a:avLst/>
          </a:prstGeom>
          <a:noFill/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561" y="1000713"/>
            <a:ext cx="5665877" cy="3112016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937983" y="4708478"/>
            <a:ext cx="1924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 smtClean="0">
                <a:solidFill>
                  <a:srgbClr val="C00000"/>
                </a:solidFill>
              </a:rPr>
              <a:t>Incumplir una especificación </a:t>
            </a:r>
            <a:endParaRPr lang="es-CO" sz="2400" dirty="0">
              <a:solidFill>
                <a:srgbClr val="C00000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3862317" y="4708478"/>
            <a:ext cx="1924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 smtClean="0"/>
              <a:t>Falla del servicio</a:t>
            </a:r>
            <a:endParaRPr lang="es-CO" sz="2400" dirty="0"/>
          </a:p>
        </p:txBody>
      </p:sp>
      <p:sp>
        <p:nvSpPr>
          <p:cNvPr id="8" name="CuadroTexto 7"/>
          <p:cNvSpPr txBox="1"/>
          <p:nvPr/>
        </p:nvSpPr>
        <p:spPr>
          <a:xfrm>
            <a:off x="5786651" y="4708478"/>
            <a:ext cx="1924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 smtClean="0"/>
              <a:t>Salida no conforme</a:t>
            </a:r>
            <a:endParaRPr lang="es-CO" sz="2400" dirty="0"/>
          </a:p>
        </p:txBody>
      </p:sp>
      <p:sp>
        <p:nvSpPr>
          <p:cNvPr id="9" name="CuadroTexto 8"/>
          <p:cNvSpPr txBox="1"/>
          <p:nvPr/>
        </p:nvSpPr>
        <p:spPr>
          <a:xfrm>
            <a:off x="3643954" y="4949526"/>
            <a:ext cx="709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dirty="0" smtClean="0"/>
              <a:t>=</a:t>
            </a:r>
            <a:endParaRPr lang="es-CO" sz="2000" dirty="0"/>
          </a:p>
        </p:txBody>
      </p:sp>
      <p:sp>
        <p:nvSpPr>
          <p:cNvPr id="10" name="CuadroTexto 9"/>
          <p:cNvSpPr txBox="1"/>
          <p:nvPr/>
        </p:nvSpPr>
        <p:spPr>
          <a:xfrm>
            <a:off x="5390867" y="4949526"/>
            <a:ext cx="709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dirty="0" smtClean="0"/>
              <a:t>=</a:t>
            </a:r>
            <a:endParaRPr lang="es-CO" sz="2000" dirty="0"/>
          </a:p>
        </p:txBody>
      </p:sp>
      <p:sp>
        <p:nvSpPr>
          <p:cNvPr id="6" name="Elipse 5"/>
          <p:cNvSpPr/>
          <p:nvPr/>
        </p:nvSpPr>
        <p:spPr>
          <a:xfrm>
            <a:off x="4926842" y="784341"/>
            <a:ext cx="2784143" cy="354199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12" name="Conector recto de flecha 11"/>
          <p:cNvCxnSpPr>
            <a:stCxn id="4" idx="0"/>
            <a:endCxn id="6" idx="4"/>
          </p:cNvCxnSpPr>
          <p:nvPr/>
        </p:nvCxnSpPr>
        <p:spPr>
          <a:xfrm flipV="1">
            <a:off x="2900150" y="4326340"/>
            <a:ext cx="3418764" cy="38213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6506" y="5504410"/>
            <a:ext cx="1094361" cy="452019"/>
          </a:xfrm>
          <a:prstGeom prst="rect">
            <a:avLst/>
          </a:prstGeom>
          <a:noFill/>
        </p:spPr>
      </p:pic>
      <p:pic>
        <p:nvPicPr>
          <p:cNvPr id="16386" name="Picture 2" descr="Resultado de imagen para iso 9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913" y="5486155"/>
            <a:ext cx="752438" cy="470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44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88361" y="2700682"/>
            <a:ext cx="80303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dirty="0" smtClean="0">
                <a:solidFill>
                  <a:schemeClr val="accent6">
                    <a:lumMod val="50000"/>
                  </a:schemeClr>
                </a:solidFill>
              </a:rPr>
              <a:t>Diferencia entre salida no conforme y queja</a:t>
            </a:r>
            <a:endParaRPr lang="es-CO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67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17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4 CuadroTexto"/>
          <p:cNvSpPr txBox="1"/>
          <p:nvPr/>
        </p:nvSpPr>
        <p:spPr>
          <a:xfrm>
            <a:off x="4136729" y="1717037"/>
            <a:ext cx="1512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Producto / Servicio</a:t>
            </a:r>
            <a:endParaRPr lang="es-MX" sz="2400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9" name="9 CuadroTexto"/>
          <p:cNvSpPr txBox="1"/>
          <p:nvPr/>
        </p:nvSpPr>
        <p:spPr>
          <a:xfrm>
            <a:off x="0" y="130264"/>
            <a:ext cx="8803758" cy="4203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s-CO" sz="2800" kern="1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FALLAS EN PRODUCTOS </a:t>
            </a:r>
            <a:r>
              <a:rPr lang="es-CO" sz="2800" kern="10" dirty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O </a:t>
            </a:r>
            <a:r>
              <a:rPr lang="es-CO" sz="2800" kern="10" dirty="0" smtClean="0">
                <a:ln w="9525">
                  <a:noFill/>
                  <a:round/>
                  <a:headEnd/>
                  <a:tailEnd/>
                </a:ln>
                <a:solidFill>
                  <a:srgbClr val="B88472">
                    <a:lumMod val="75000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SERVICIOS vs QUEJAS</a:t>
            </a:r>
            <a:endParaRPr lang="es-ES" sz="2800" kern="10" dirty="0">
              <a:ln w="9525">
                <a:noFill/>
                <a:round/>
                <a:headEnd/>
                <a:tailEnd/>
              </a:ln>
              <a:solidFill>
                <a:srgbClr val="B88472">
                  <a:lumMod val="75000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cs typeface="Calibri" pitchFamily="34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6767687" y="1213548"/>
            <a:ext cx="1680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accent6">
                    <a:lumMod val="50000"/>
                  </a:schemeClr>
                </a:solidFill>
              </a:rPr>
              <a:t>En uso</a:t>
            </a:r>
          </a:p>
        </p:txBody>
      </p:sp>
      <p:pic>
        <p:nvPicPr>
          <p:cNvPr id="4098" name="Picture 2" descr="Resultado de imagen para espir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869" y="1643953"/>
            <a:ext cx="879141" cy="9040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7" y="1790530"/>
            <a:ext cx="3816206" cy="831881"/>
          </a:xfrm>
          <a:prstGeom prst="rect">
            <a:avLst/>
          </a:prstGeom>
        </p:spPr>
      </p:pic>
      <p:sp>
        <p:nvSpPr>
          <p:cNvPr id="17" name="4 CuadroTexto"/>
          <p:cNvSpPr txBox="1"/>
          <p:nvPr/>
        </p:nvSpPr>
        <p:spPr>
          <a:xfrm>
            <a:off x="1480612" y="121354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Proceso</a:t>
            </a:r>
            <a:endParaRPr lang="es-MX" sz="2400" b="1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231420" y="1048078"/>
            <a:ext cx="5417477" cy="21689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2" name="Rectángulo 31"/>
          <p:cNvSpPr/>
          <p:nvPr/>
        </p:nvSpPr>
        <p:spPr>
          <a:xfrm>
            <a:off x="6496753" y="1048077"/>
            <a:ext cx="2053964" cy="21689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Elipse 1"/>
          <p:cNvSpPr/>
          <p:nvPr/>
        </p:nvSpPr>
        <p:spPr>
          <a:xfrm>
            <a:off x="4101773" y="1048077"/>
            <a:ext cx="4765649" cy="2294218"/>
          </a:xfrm>
          <a:prstGeom prst="ellipse">
            <a:avLst/>
          </a:prstGeom>
          <a:solidFill>
            <a:srgbClr val="FFCCCC">
              <a:alpha val="4117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/>
          <p:cNvSpPr txBox="1"/>
          <p:nvPr/>
        </p:nvSpPr>
        <p:spPr>
          <a:xfrm>
            <a:off x="5115976" y="3427406"/>
            <a:ext cx="2710853" cy="64633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>
                <a:solidFill>
                  <a:srgbClr val="C00000"/>
                </a:solidFill>
              </a:rPr>
              <a:t>Sí hay incumplimiento de requisitos</a:t>
            </a:r>
            <a:endParaRPr lang="es-CO" dirty="0">
              <a:solidFill>
                <a:srgbClr val="C00000"/>
              </a:solidFill>
            </a:endParaRPr>
          </a:p>
        </p:txBody>
      </p:sp>
      <p:sp>
        <p:nvSpPr>
          <p:cNvPr id="33" name="8 Rectángulo redondeado"/>
          <p:cNvSpPr/>
          <p:nvPr/>
        </p:nvSpPr>
        <p:spPr>
          <a:xfrm>
            <a:off x="3868013" y="4228066"/>
            <a:ext cx="2259538" cy="662226"/>
          </a:xfrm>
          <a:prstGeom prst="roundRect">
            <a:avLst/>
          </a:prstGeom>
          <a:solidFill>
            <a:schemeClr val="bg2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dirty="0" smtClean="0">
                <a:solidFill>
                  <a:prstClr val="black"/>
                </a:solidFill>
                <a:cs typeface="Arial" pitchFamily="34" charset="0"/>
              </a:rPr>
              <a:t>Lo detecta la Institución</a:t>
            </a:r>
            <a:endParaRPr lang="es-ES_tradnl" sz="2000" i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4" name="8 Rectángulo redondeado"/>
          <p:cNvSpPr/>
          <p:nvPr/>
        </p:nvSpPr>
        <p:spPr>
          <a:xfrm>
            <a:off x="3868013" y="5044621"/>
            <a:ext cx="2259538" cy="662226"/>
          </a:xfrm>
          <a:prstGeom prst="roundRect">
            <a:avLst/>
          </a:prstGeom>
          <a:solidFill>
            <a:schemeClr val="bg2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dirty="0" smtClean="0">
                <a:solidFill>
                  <a:prstClr val="black"/>
                </a:solidFill>
                <a:cs typeface="Arial" pitchFamily="34" charset="0"/>
              </a:rPr>
              <a:t>Es una salida no conforme</a:t>
            </a:r>
            <a:endParaRPr lang="es-ES_tradnl" sz="2000" i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5" name="8 Rectángulo redondeado"/>
          <p:cNvSpPr/>
          <p:nvPr/>
        </p:nvSpPr>
        <p:spPr>
          <a:xfrm>
            <a:off x="6449033" y="4228066"/>
            <a:ext cx="2259538" cy="66222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dirty="0" smtClean="0">
                <a:solidFill>
                  <a:prstClr val="black"/>
                </a:solidFill>
                <a:cs typeface="Arial" pitchFamily="34" charset="0"/>
              </a:rPr>
              <a:t>Lo detecta el usuario</a:t>
            </a:r>
            <a:endParaRPr lang="es-ES_tradnl" sz="2000" i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6" name="8 Rectángulo redondeado"/>
          <p:cNvSpPr/>
          <p:nvPr/>
        </p:nvSpPr>
        <p:spPr>
          <a:xfrm>
            <a:off x="6449033" y="5044621"/>
            <a:ext cx="2259538" cy="66222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dirty="0" smtClean="0">
                <a:solidFill>
                  <a:prstClr val="black"/>
                </a:solidFill>
                <a:cs typeface="Arial" pitchFamily="34" charset="0"/>
              </a:rPr>
              <a:t>Es una queja o reclamo</a:t>
            </a:r>
            <a:endParaRPr lang="es-ES_tradnl" sz="2000" i="1" dirty="0">
              <a:solidFill>
                <a:prstClr val="black"/>
              </a:solidFill>
              <a:cs typeface="Arial" pitchFamily="34" charset="0"/>
            </a:endParaRPr>
          </a:p>
        </p:txBody>
      </p:sp>
      <p:cxnSp>
        <p:nvCxnSpPr>
          <p:cNvPr id="8" name="Conector recto de flecha 7"/>
          <p:cNvCxnSpPr>
            <a:stCxn id="3" idx="2"/>
            <a:endCxn id="33" idx="0"/>
          </p:cNvCxnSpPr>
          <p:nvPr/>
        </p:nvCxnSpPr>
        <p:spPr>
          <a:xfrm flipH="1">
            <a:off x="4997782" y="4073737"/>
            <a:ext cx="1473621" cy="1543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0" name="Conector recto de flecha 39"/>
          <p:cNvCxnSpPr>
            <a:stCxn id="3" idx="2"/>
          </p:cNvCxnSpPr>
          <p:nvPr/>
        </p:nvCxnSpPr>
        <p:spPr>
          <a:xfrm>
            <a:off x="6471403" y="4073737"/>
            <a:ext cx="1052332" cy="1543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Conector recto de flecha 41"/>
          <p:cNvCxnSpPr>
            <a:stCxn id="33" idx="2"/>
            <a:endCxn id="34" idx="0"/>
          </p:cNvCxnSpPr>
          <p:nvPr/>
        </p:nvCxnSpPr>
        <p:spPr>
          <a:xfrm>
            <a:off x="4997782" y="4890292"/>
            <a:ext cx="0" cy="1543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9" name="Conector recto de flecha 48"/>
          <p:cNvCxnSpPr>
            <a:stCxn id="35" idx="2"/>
            <a:endCxn id="36" idx="0"/>
          </p:cNvCxnSpPr>
          <p:nvPr/>
        </p:nvCxnSpPr>
        <p:spPr>
          <a:xfrm>
            <a:off x="7578802" y="4890292"/>
            <a:ext cx="0" cy="1543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68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778" y="2133600"/>
            <a:ext cx="4833490" cy="2217965"/>
          </a:xfrm>
          <a:prstGeom prst="rect">
            <a:avLst/>
          </a:prstGeom>
        </p:spPr>
      </p:pic>
      <p:sp>
        <p:nvSpPr>
          <p:cNvPr id="18" name="Rectángulo 17"/>
          <p:cNvSpPr/>
          <p:nvPr/>
        </p:nvSpPr>
        <p:spPr>
          <a:xfrm>
            <a:off x="1515383" y="5405099"/>
            <a:ext cx="7001692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Serie temas de calidad en la sede. No.2. Oficina de Planeación y Estadística. Sede Bogotá.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pic>
        <p:nvPicPr>
          <p:cNvPr id="21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42" y="45169"/>
            <a:ext cx="1881886" cy="777301"/>
          </a:xfrm>
          <a:prstGeom prst="rect">
            <a:avLst/>
          </a:prstGeom>
          <a:noFill/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094315"/>
            <a:ext cx="4380468" cy="3869571"/>
          </a:xfrm>
          <a:prstGeom prst="rect">
            <a:avLst/>
          </a:prstGeom>
        </p:spPr>
      </p:pic>
      <p:sp>
        <p:nvSpPr>
          <p:cNvPr id="6" name="9 CuadroTexto"/>
          <p:cNvSpPr txBox="1"/>
          <p:nvPr/>
        </p:nvSpPr>
        <p:spPr>
          <a:xfrm>
            <a:off x="1959428" y="181541"/>
            <a:ext cx="67273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  <a:defRPr/>
            </a:pPr>
            <a:r>
              <a:rPr lang="es-CO" sz="24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Calibri" pitchFamily="34" charset="0"/>
              </a:rPr>
              <a:t>FALLAS EN LA PRESTACIÓN DE LOS SERVICIOS vs QUEJAS</a:t>
            </a:r>
            <a:endParaRPr lang="es-ES" sz="2400" kern="10" dirty="0">
              <a:ln w="9525">
                <a:noFill/>
                <a:round/>
                <a:headEnd/>
                <a:tailEnd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cs typeface="Calibri" pitchFamily="34" charset="0"/>
            </a:endParaRPr>
          </a:p>
        </p:txBody>
      </p:sp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69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908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40" y="376576"/>
            <a:ext cx="8381926" cy="5388381"/>
          </a:xfrm>
          <a:prstGeom prst="rect">
            <a:avLst/>
          </a:prstGeom>
        </p:spPr>
      </p:pic>
      <p:sp>
        <p:nvSpPr>
          <p:cNvPr id="8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442983" y="5600497"/>
            <a:ext cx="7001692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>
                <a:latin typeface="Calibri" pitchFamily="34" charset="0"/>
                <a:cs typeface="Calibri" pitchFamily="34" charset="0"/>
                <a:sym typeface="Wingdings" pitchFamily="2" charset="2"/>
              </a:rPr>
              <a:t>http://siga.unal.edu.co/index.php/procesos/gestion-por-procesos1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33" name="WordArt 2"/>
          <p:cNvSpPr>
            <a:spLocks noChangeArrowheads="1" noChangeShapeType="1" noTextEdit="1"/>
          </p:cNvSpPr>
          <p:nvPr/>
        </p:nvSpPr>
        <p:spPr bwMode="auto">
          <a:xfrm>
            <a:off x="3324446" y="172351"/>
            <a:ext cx="3533553" cy="204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ct val="75000"/>
              </a:lnSpc>
            </a:pP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Mapa de Procesos</a:t>
            </a:r>
            <a:endParaRPr lang="es-MX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06" y="48826"/>
            <a:ext cx="988750" cy="4083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96178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260648"/>
            <a:ext cx="8820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AGENDA</a:t>
            </a:r>
            <a:endParaRPr kumimoji="0" lang="es-MX" sz="32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 flipH="1">
            <a:off x="3326597" y="1581859"/>
            <a:ext cx="5493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s-CO" dirty="0">
                <a:solidFill>
                  <a:prstClr val="white">
                    <a:lumMod val="85000"/>
                  </a:prstClr>
                </a:solidFill>
                <a:latin typeface="+mn-lt"/>
              </a:rPr>
              <a:t>No conformidad y salida no conforme</a:t>
            </a:r>
            <a:endParaRPr lang="es-CO" altLang="es-CO" dirty="0">
              <a:solidFill>
                <a:prstClr val="white">
                  <a:lumMod val="85000"/>
                </a:prstClr>
              </a:solidFill>
              <a:latin typeface="+mn-lt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 flipH="1">
            <a:off x="3779615" y="3016312"/>
            <a:ext cx="5141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R="0" indent="0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O" altLang="es-C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</a:rPr>
              <a:t>Marco normativo para el mejoramiento</a:t>
            </a: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 flipH="1">
            <a:off x="3729200" y="4352282"/>
            <a:ext cx="5004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s-CO" altLang="es-CO" dirty="0" smtClean="0">
                <a:solidFill>
                  <a:prstClr val="white">
                    <a:lumMod val="85000"/>
                  </a:prstClr>
                </a:solidFill>
                <a:latin typeface="+mn-lt"/>
              </a:rPr>
              <a:t>Enfoque y orientaciones</a:t>
            </a:r>
            <a:endParaRPr lang="es-CO" altLang="es-CO" dirty="0">
              <a:solidFill>
                <a:prstClr val="white">
                  <a:lumMod val="85000"/>
                </a:prstClr>
              </a:solidFill>
              <a:latin typeface="+mn-lt"/>
            </a:endParaRPr>
          </a:p>
        </p:txBody>
      </p:sp>
      <p:sp>
        <p:nvSpPr>
          <p:cNvPr id="10" name="Oval 15"/>
          <p:cNvSpPr/>
          <p:nvPr/>
        </p:nvSpPr>
        <p:spPr>
          <a:xfrm>
            <a:off x="2899815" y="1739784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s-CO" sz="2400" dirty="0">
              <a:solidFill>
                <a:prstClr val="black"/>
              </a:solidFill>
            </a:endParaRPr>
          </a:p>
        </p:txBody>
      </p:sp>
      <p:sp>
        <p:nvSpPr>
          <p:cNvPr id="11" name="Oval 16"/>
          <p:cNvSpPr/>
          <p:nvPr/>
        </p:nvSpPr>
        <p:spPr>
          <a:xfrm>
            <a:off x="3417473" y="3108515"/>
            <a:ext cx="311727" cy="311727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s-CO" sz="2400" dirty="0">
              <a:solidFill>
                <a:prstClr val="black"/>
              </a:solidFill>
            </a:endParaRPr>
          </a:p>
        </p:txBody>
      </p:sp>
      <p:sp>
        <p:nvSpPr>
          <p:cNvPr id="12" name="Oval 17"/>
          <p:cNvSpPr/>
          <p:nvPr/>
        </p:nvSpPr>
        <p:spPr>
          <a:xfrm>
            <a:off x="3264528" y="4427250"/>
            <a:ext cx="311727" cy="311727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9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70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1089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88361" y="2373134"/>
            <a:ext cx="80303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000" b="1" dirty="0" smtClean="0">
                <a:solidFill>
                  <a:schemeClr val="accent6">
                    <a:lumMod val="50000"/>
                  </a:schemeClr>
                </a:solidFill>
              </a:rPr>
              <a:t>Sistema de Gestión de Calidad</a:t>
            </a:r>
          </a:p>
          <a:p>
            <a:pPr algn="ctr"/>
            <a:r>
              <a:rPr lang="es-CO" sz="4000" b="1" dirty="0" smtClean="0">
                <a:solidFill>
                  <a:schemeClr val="accent6">
                    <a:lumMod val="50000"/>
                  </a:schemeClr>
                </a:solidFill>
              </a:rPr>
              <a:t>NTC-ISO9001:2015</a:t>
            </a:r>
            <a:endParaRPr lang="es-CO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71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75385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Elipse"/>
          <p:cNvSpPr/>
          <p:nvPr/>
        </p:nvSpPr>
        <p:spPr>
          <a:xfrm>
            <a:off x="-11928" y="5150020"/>
            <a:ext cx="2592288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</a:p>
        </p:txBody>
      </p:sp>
      <p:sp>
        <p:nvSpPr>
          <p:cNvPr id="15" name="14 Elipse"/>
          <p:cNvSpPr/>
          <p:nvPr/>
        </p:nvSpPr>
        <p:spPr>
          <a:xfrm>
            <a:off x="353316" y="4473814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9. Evaluación del desempeño</a:t>
            </a:r>
          </a:p>
        </p:txBody>
      </p:sp>
      <p:sp>
        <p:nvSpPr>
          <p:cNvPr id="13" name="12 Elipse"/>
          <p:cNvSpPr/>
          <p:nvPr/>
        </p:nvSpPr>
        <p:spPr>
          <a:xfrm>
            <a:off x="638200" y="3707706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8. Operación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131323" y="2984294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7. Apoyo</a:t>
            </a:r>
          </a:p>
        </p:txBody>
      </p:sp>
      <p:sp>
        <p:nvSpPr>
          <p:cNvPr id="11" name="10 Elipse"/>
          <p:cNvSpPr/>
          <p:nvPr/>
        </p:nvSpPr>
        <p:spPr>
          <a:xfrm>
            <a:off x="887066" y="2289266"/>
            <a:ext cx="2783060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6. Planificación</a:t>
            </a:r>
          </a:p>
        </p:txBody>
      </p:sp>
      <p:sp>
        <p:nvSpPr>
          <p:cNvPr id="6" name="5 Elipse"/>
          <p:cNvSpPr/>
          <p:nvPr/>
        </p:nvSpPr>
        <p:spPr>
          <a:xfrm>
            <a:off x="137787" y="836646"/>
            <a:ext cx="2442573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2">
                    <a:lumMod val="25000"/>
                  </a:schemeClr>
                </a:solidFill>
              </a:rPr>
              <a:t>4. Contexto de la Organización</a:t>
            </a:r>
            <a:endParaRPr lang="es-CO" sz="1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713356" y="1569252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5. Liderazgo</a:t>
            </a: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72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19 Luna"/>
          <p:cNvSpPr/>
          <p:nvPr/>
        </p:nvSpPr>
        <p:spPr>
          <a:xfrm rot="10800000">
            <a:off x="-183911" y="836646"/>
            <a:ext cx="1315233" cy="4608512"/>
          </a:xfrm>
          <a:prstGeom prst="moon">
            <a:avLst>
              <a:gd name="adj" fmla="val 8750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3560358"/>
            <a:ext cx="3933171" cy="1489520"/>
          </a:xfrm>
          <a:prstGeom prst="borderCallout1">
            <a:avLst>
              <a:gd name="adj1" fmla="val 24042"/>
              <a:gd name="adj2" fmla="val -4830"/>
              <a:gd name="adj3" fmla="val 118502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b="1" u="sng" dirty="0" smtClean="0">
                <a:solidFill>
                  <a:schemeClr val="bg2">
                    <a:lumMod val="25000"/>
                  </a:schemeClr>
                </a:solidFill>
              </a:rPr>
              <a:t>10.1 Generalidades</a:t>
            </a:r>
          </a:p>
          <a:p>
            <a:pPr marL="538163" indent="-538163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10.2 No conformidad y acción correctiva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10.2 Mejora continua</a:t>
            </a:r>
          </a:p>
        </p:txBody>
      </p:sp>
      <p:sp>
        <p:nvSpPr>
          <p:cNvPr id="18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ISO9001:2015</a:t>
            </a: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94" y="2711231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20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73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4113234" cy="86772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10.1 Generalidades</a:t>
            </a:r>
          </a:p>
        </p:txBody>
      </p:sp>
      <p:sp>
        <p:nvSpPr>
          <p:cNvPr id="46084" name="AutoShape 4" descr="data:image/png;base64,iVBORw0KGgoAAAANSUhEUgAAAfYAAABkCAMAAABD7OJyAAAAe1BMVEX////39/djY2MAAACAgIBISEiIiIhAQEDNzc38/PyMjIxqamrv7+9ERER4eHjz8/OYmJhycnKlpaUtLS0cHBwoKCjp6ena2tozMzPh4eFbW1u0tLTV1dVVVVUiIiK/v78RERE4ODi6urqgoKBNTU2VlZXIyMgXFxcLCwuoKoroAAATRElEQVR4nO2dCXejOs+ADWYzSwCz7yFAkv//Cz/JNG2g4PZ+nXnv3Ak6c+Yk2JYlPZYXSFJCDjnkkBeS9N82YE+Y/29b8NeJojxeFZ4qFec3Fjvy4vI36v7K7i/Kf9b6J6b9SPfIH9izPtQkopqyUi00T9LWniEpNfRS1rgcpV0bnrT16En9MlVZqWM20r6lqqFveWt5VBx5SL+IiiqNysl9x54UsmmBJ9JZI0uka8TQS1uPk6zUUKWNiTnISq2olhUnlVS3epKVXhxpY6Ia0mJ5VK6JIis2SqluZgbS8odkSSYr/gJ7LR80wRfYbVmpJneQyB0skp9gd6TYv3CLlJq0WI69S6R7mi+wfxGVd/lzsf/Mwd+K3ZQ2PrD/ALtbvk/y7On/D/ll2NnnVzP2dY8PWWBnnyt+F/umX0/Y2YYBvwh7EcnX9kjaOovka7s8LaTYC/mI+srBVL62R/JsD6XZ/oVbP1zbo73RJuQr7N73sBt9nJut3sZeFJtmHHltbCaxiVcTPWn1Mc77yIxbLM6hOBZ1+7jHRm2Uw9Xcu0FVLO77ODLbuW5ixomux32e9/AijqEGFOc6KMC6OfQ1mrEZiTZxAs1Ep3HiJbGXm2Y0YtXWA63QqScM7M0bGAj6oa98RAPNCG1NZgPRLGEgqOjHKPdisBW1ogJhIHQP+r2kha4jc+5KdAoV9RwDAG/wtYduz1FBA70W6/YiKl5ijtjrWyzM2UDwELvvW7Tag6tQOUFbRVTEK1CVR+j2CH29xQKKZwOTR1TyMQFjezBr7vRhYBLrEVT1RFQAUQ+anrChX29RAQcjbIah0qMPA8HB6G0bzJqGq61Ng+DucDPnIR0mGvLI42piUHvw+srzwnMwUY23DS/Pg02NIS55mRsUrp5434RnjlVjlesRP9FpoE7Vj+EtMEyDn53GBK1TAFpNHfXb9DQkqnrjJ88JzqFucvU8oP644U07GNTg9DR6kx5NE7UTFS5yjdrBHfVXJ+xV68Fqz7HvdhvyvOfhXRgYjVy9gf7p7PBGt6Eq6MKLFAwUVqOqu307ca+cHeRU5V4PVtsDGihMharNu4Mh703uoNUaT0a4qt2nUIer6CDEgmMs0MBpOIOppgZVdZVHpSMuYliFfgjAiUcNXHVyHR3ErkQA8zcDtaFVSwhgH0z3kwmxvg1oILg9RoMwUDOh6gim2LHDxxz0Azawup+xaXnJR92BWJ1PPAGCMzZhIKiaqMP7tzMI0yfCR5cqCqx2mkq6M3HbK1E1Uo0FnM5yuKpZveLTGs9b3CQpTYk3kEAtKPFvV+IEXU6ye8o8TuyG1K3Lko44dmeylGYkukwhud59QjsSauRyJy6oKnmlk9q0WX/VoKuepLeM6AMZRlLQgrSWpqWmpyg0bTiZGpJRn8G8bJfkSpnbZqENVRmsA/oF1+FLBFVr0tigirnUNysy5bVFCXZlE96CggL1ByOpo6K3SG6jgzF0Jdy27q4wEFS1DKqWBhlKcBBjgRcTeJWh/kHNWrcDB0P7OjvoCa0FdUkPAQhrStLRIOqADp5dJb8QzYFTmc/OFimHakxN80TazoBY3JhPLeIYpGqF22M1NGCK4kc1OmiS4lYIrSWpIerUOtnEaAg6KC5agK3tyAn0A7YkU8GUhGV5kVukMeZY1CKsHuhnyQWrzthhfR08MNptOQlLcjn76e1CyhAGQwZRgVkhPHWRm4J9HlTtWUFr1g/Qa02V9H4hqn2JIKqZ0gfkNJLrLcURVBpVr2TQaXKB83dHXQWi6oSkohCrK2kCroPVmR91pxNsIFh6t0hvE1tnNYTyDFe73vQhrONAJqya+gknJ8TupvHV0YArbkd76MqBsLkuaB01MkQ+BDDnRGuwKnYFF1sIW62YE7FNIJABitwgXK/BwfOb1pTRCxp4uaXgIFSdGhhrGAtVBf0sPV+JroHbVpySewXrNzgIscAtxuThsFIiTgwHhmUB9cBBk9R3YXWoglZXOXeQONxTBnAw7jSIxR0c7NBAfgMFNdM5uNrdfRhskHd2L2KRD7MvBaHXUPPLUUlpAQA0EQs3rlB/dWZpbMEINyBWbZZ3RIew5hALEdagZxlN4wsJH9ibd+wV+i+wd6SERp7AzhF78o49F64CYbsR2DvAXr1j1wD7WWBX37FX9hK7MmOHsSxYLrFP79jD2kik2IMczhEP7GjgjB0NLPpH1TfsMWDPFABk9wJ7RyLAPj5jL5QP7BliRwchFuCK88AOWSyws7NwMN/DDhm4hf0isAsH2yfs5RP2ALEDCzGuzQd2Y0QDGWInQyKw82fszgd27YEdB1PuI7Z+gqOHgtirD+zjE3aR7YrA/p7tK+yY7RmBwTaJqJwvM/b6I9sBe7vAvs52HIHNwGfsz9nuvWf7DbCTKvbdFXZwFVSlEBVjib19xx4h9rx6S+EldhuxW0kWiXE96PVtI9tjke32I9ufsWO2N1abEsDuaKtsTxnEShPY5+kMHJyxO4A9/iZ2DOAH9uy+znY4UX/GXgrsrch27wl7JLCDL4GJ2d6usJsFTd0bAG5EtsPM3TiQ7fVdYHdCMBoDaBqIHexToke2z9hvIqrRhNi7e6rAHFhqVeQj9rYyBCt/jupbto8TnGKApdtewBIYwW+zkT1HhXawCAnshTcJV96yvRHYz506Z/stA8Bwvq9uYlyOIhnAwXli6Ohj5r/P4xKiAtkeZxE4GMJoryGqdECtIpmAJfR6f5vk0UHQOutvxdKE2MfrucBsBwdz6Ap2CQJ7DdneDh/YR3vIwerCb+dshwEAAdBt3ivCwQs6SN+xU8BuMXOAEY7YY3TQzh/ZjmEV2Q7bGJ6Icf02FgR2pxRhPVuNwA4Owt7Dg8RtH5P8lCP28xN2HXY8ZRq7uA0yQpHtPezTwBQ1MwV2zeh0P21hczQBdqWAWME+a3DqWGT7abqMcH4vFLgI9lm963qwiNhdI7JdvwQhgc2Bn8BGMcTNVwqvHM4bwXLEvQ3XWdrXYliWDLZcxLzacBWw3woVulJhc5RiAA3YvES+6+HeBtd2L2sqseXyBHYVZ26liNNxzvbET2DHBBtRT2BvYMcDvXrFCMkAASxrcBCmCzsU2Q5TM2wvOzM9Z3hne3AyMMCEHZMmsMM+ULXRbTNVIIAn+wJdQVRwzzlP8jpsJE91RBC7M1Swve1TvHiC6c50XRMCEFSlYNl34OAFJuHYwrysTLy9xMpqwE01VgUHhwZ3ZzisbJVZOcwm6DZm+60AB22HWLHADhNHZyqpVzuBSBG90K8Yi0oX2d4EhIOqu2su13bFZy4jrkJ8H7ETeAOvFJe5BCcu31dcQuYasHTiA3p4JYoRu+tjPVdcBOxsruvjVcTuMsUnbG4D2Y6qUlQFLyDWUCy6Es1gWIpXbL5axdAB8aEroQCzHa7O+l0fsh3rPWwl6OC7KugL5kA0kAkFLm7pZqtBFTZqhCnwIhUKhCnKXBcqYLZjVMhbVKpWRMUV+kEFYPcV9marAtgZE07NjRC7cPBNAUzybxH0MRiIfXY7FbGAbIdOZ1XQ4np336MCfSH2OSrwD+zjiU/SuSuMCmKfo4Ju+4iduB+2YrY/3Marz5P8s1zO7vNbxP4siP1JcEv3LID9WRD7swD2Z4FsX7zvl6Yg9ifBo8azwMS1MAUcXJiyvJuFsX6WZmnKdWmKsrrXhdifBLF/vCGI/bkYsS9MWT5KXJuyupULW7rF+3xpCl/eskfsz2KsTVlG5XmSf5avsPdL7Odlp78Ve7I0JfiH2JemyLEzb/lIeIVd+Qr7MhlCOfZmhf28jMqfiB12f8/yJ2P/ItsXDwD+SbaTL7Pd+WfZ/iuxr6PyF2Jfzaw/y/YD+7N8gV3797C7X2H/XWs7+RL7F5P8z7C3vwQ7nCWf366xB60Ue7h8IrnGrsqxR0v/19jvyw9Rfcr21e7yH2V7t5zk19nOz1Lsdi7Fri6TYYWdjcuHvGvs7XKbscKe0iWg/+faXp8WzdbYO3sZ6xX2amniGvuwVLbGbq+ULbErxtKDFXb/tHw8v8KeropX2DNt2dcKu2Uso7LCfpmk2PnS7XW2B0tla+z2cjivsPurqKywuyu397CvZI19JWvsK1ljX8ka+0pW2Neywr6Wk/zjCCvsK1ln+7r4LP2Qxhr7StbYV7LGvhL+xWeuPGlU/g3sa4P+XOzrbF/JX4h92erI9s3ivw/7Ul4U++tl+1JeFPuR7S+J/cj2l8R+ZPu/h53LsU8/wy79IDw+eJUV/1bsd6nbPJJ/RU7/Jdhj6fcLC/oT7KvnH2vh8lFht3Lsze6XWlBG6fcqlUgaFYVKk2H9BG4lljwqF7nbw1k6Kk7mL8EeSE1UAunAdSepB2kgna/qQDqur9LQk07+tZdKOl4Zl+Yrk7vtB9LhnE5ScMUkdbsepFw7eVS+if3nIjXykP+x/M+w/6XyHx3NB/aXlO+u7YVs+XUtK5MsREptZdKsUOr91n5tWVYhaV5Y9e7OwYXGdS2xLbVq2QKb1tbu8qygUSzb89ydG/rpZrHiuqL3a7rtWZpKe09nj93tvgUsJZPF7ZvYr1SyM3IdSiV7Wt+GYtkGRDEkB4EBGlN1n42VUzrusbnE2Pp83eN+TSgN93WnI6Xmzm6cGfi7LZczpZs7Tj8Uv0HCNN3aKCXdaDOSepTeNtUXugMjCoqjzWJldDCcikM3lV/PAx4EQMa9hPge9rSRgFECeilUc3fP27VTasvOMtlNUmokVzfdn2rSxkyr1t7hqripe82bPer+2Gc8tvdGpKJRXqjlZuesO/cpcaOy0NrLZwWsonhwZtfI3DoCAbCAuRq9Fp6+Ue4b9ER8LblmZrMxohVOQ+yyppvYUxVzlJ8vruv+KNuL5ibBnqqjS/ht92DvFwqcUfdnC3DyvI89NFNfsoB0OodJbWeqRFG0eHdAFrFBCs/Za+xGakGqZtPzKrmZ4PW9AguMTwrY0J5HRtjFo80GVpge84EUeegTu/8cGF+73TXCUiAejp/Bssmk+CEYN6T3DeVp02Kw7Vsmidt3sCtDaLT72JQMos5b2UFRmST5bMXefmla0jxx9o/99pgp0vNtF4W7Y8L1GpgMPlN79J2cgGy0dX+21k4OZLsGc1ymlp8MsPAX3Rjx1aAcN8gEmjEGTME9idZ/GlXsEhq6wMJSb/x8Z8DtuY5D9Ur18+dBgbCiCsdE3pa7G5PvYGdFUd3kdz38spfc2ChG2uyS8+082MduRe1g3+zdWV5rbE/nko2DHUuWF95Grb4bG1/traq9b01jbpZpOWDXr6RQm0/WpVkWAnZm+Zq3gT1LL+P8+SvX/LwvgXBfBXYlyOlG54rlNoA91UZtAzvLiirhJDPpNLSnvX3LN7d0XH73mU1UdqfNHZx4d5G4JJxLsr3qiFued9EY91ujJtUu90z/nIvv4jvmFCa70xSz8iiOd57G+Kc37Fn5GTuufPPd0dMWdnBaF9jZ6bY5ZC0TnxCxa5CHW/cBGWY7b61pe0t3gZnXv1SMhRvDYpZvYq/uMuxsoPvzsHArvZ12hoV7aki1bf5DxA8A7IhN1SLrnd0xV/WShylXahOlNPeXkIsxTc62glRgh6VXip2F29grgR3WPmNzUFre24PB4bw1KBWYDDL8ivbmXX1WPRbcajedvpvtMuyMQ+z3b1hdcSLQ9w5Z3a2fGupYOzlZV7UU+wSLi6/tLyHG/gkDRyuEZWqld84v+vZsILDbOWa7umH7d7DDHLlzerx6DnF5x8i13cKC2CtaGjp1NgIjsBeVxeA4sef8d7NdtrZbdMvxd7FhY5nuHo+vTqlH1NybpisawvFZ3z1bVx6sY+N+tjve/tMS1kG2M7XfGzOsqxRyyrcfQgnsHSz8Vb71zOQb2NmF7u02LdOBjX4E4yreijtit8rGS2i/kc4M1/bu1uAatuf8d7NdcgArTGpfqmo3Z2pTr9S77FHW/qiEnXw7wPF5d1gVas4duru2M2/30A7iN+dBu+86Dud2bYp3fluucG4pxD8Zxs2TeTGKL5AwJ9pcv6rcJkVCg6rqtuJ2jVQ8nWtDu7l4Kn0pHN5e22HyDXAnPxl0737Gd7FfdMm5nQ/BNE37T2YLPg3Sxbse9ufZggfBRYLO5VOwv1f3ufSRt1tB433lSrXft99xn6F1w6bj/kXs1diFb84lGbdIOmDcNpun/IKTTRBst2aVuEOkXLfjlvEaXQuCate10zcfxfxHnzSR/7Llv1G+i/0/LQf5tbwE9n9J/uDRdmB/STmwv6Qc2F9SDuwvKQf2l5QD+0vKAzv+RvohLyPv2J3tz4wd8lfKB3bpVz8P+bvkY5KXfvXzkL9L3rHL/wTfIX+XHDv5l5QD+0vKgf0l5cD+knJgf0k5sL+kHNhfUg7sLykH9peUA/tLyoH9JeXA/pJyYH9JObC/pBzYX1IO7C8pB/aXlAP7S8qB/SXlwP6ScmB/STmwv6Qc2F9SDuwvKQf2l5QD+0vKgf0l5eNXKKV/1vKQv0u0B/axwT/B9AfLtTMO+UVi5w/swWh65h8tnn7Ir5Lm8WvpTDnkheQP/oXMQw455JBDDjnk/yn/B/G3AO5cIEX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6" name="25 Rectángulo"/>
          <p:cNvSpPr/>
          <p:nvPr/>
        </p:nvSpPr>
        <p:spPr>
          <a:xfrm>
            <a:off x="1372560" y="2728412"/>
            <a:ext cx="3339460" cy="63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Mejorar productos y servicios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cxnSp>
        <p:nvCxnSpPr>
          <p:cNvPr id="28" name="27 Conector recto"/>
          <p:cNvCxnSpPr>
            <a:stCxn id="19" idx="4"/>
          </p:cNvCxnSpPr>
          <p:nvPr/>
        </p:nvCxnSpPr>
        <p:spPr>
          <a:xfrm>
            <a:off x="3035620" y="2377860"/>
            <a:ext cx="1801" cy="3505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Rectángulo"/>
          <p:cNvSpPr/>
          <p:nvPr/>
        </p:nvSpPr>
        <p:spPr>
          <a:xfrm>
            <a:off x="1359860" y="3426912"/>
            <a:ext cx="3352160" cy="63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Corregir,  prevenir o reducir efectos no deseados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64" name="63 Rectángulo"/>
          <p:cNvSpPr/>
          <p:nvPr/>
        </p:nvSpPr>
        <p:spPr>
          <a:xfrm>
            <a:off x="1372560" y="4139156"/>
            <a:ext cx="3352160" cy="63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Mejorar desempeño y eficacia del SGC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9" name="18 Elipse"/>
          <p:cNvSpPr/>
          <p:nvPr/>
        </p:nvSpPr>
        <p:spPr>
          <a:xfrm>
            <a:off x="1156020" y="1273830"/>
            <a:ext cx="3759200" cy="110403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Determinar y seleccionar oportunidades de mejora e implementar acciones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5239070" y="1531132"/>
            <a:ext cx="19509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>
              <a:buFont typeface="Wingdings" pitchFamily="2" charset="2"/>
              <a:buChar char="§"/>
            </a:pPr>
            <a:r>
              <a:rPr lang="es-CO" sz="1400" dirty="0" smtClean="0"/>
              <a:t> Cumplir requisitos</a:t>
            </a:r>
          </a:p>
          <a:p>
            <a:pPr marL="88900" indent="-88900">
              <a:buFont typeface="Wingdings" pitchFamily="2" charset="2"/>
              <a:buChar char="§"/>
            </a:pPr>
            <a:r>
              <a:rPr lang="es-CO" sz="1400" dirty="0" smtClean="0"/>
              <a:t> Aumentar satisfacción del cliente</a:t>
            </a:r>
          </a:p>
        </p:txBody>
      </p:sp>
      <p:sp>
        <p:nvSpPr>
          <p:cNvPr id="22" name="21 Cerrar llave"/>
          <p:cNvSpPr/>
          <p:nvPr/>
        </p:nvSpPr>
        <p:spPr>
          <a:xfrm>
            <a:off x="5010470" y="1404132"/>
            <a:ext cx="190500" cy="97372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4" name="Picture 2" descr="http://g.udn.com.tw/upfiles/B_JA/jason080/PSN_PHOTO/507/f_7581507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6481" y="3612768"/>
            <a:ext cx="785022" cy="589888"/>
          </a:xfrm>
          <a:prstGeom prst="rect">
            <a:avLst/>
          </a:prstGeom>
          <a:noFill/>
        </p:spPr>
      </p:pic>
      <p:sp>
        <p:nvSpPr>
          <p:cNvPr id="27" name="26 Rectángulo"/>
          <p:cNvSpPr/>
          <p:nvPr/>
        </p:nvSpPr>
        <p:spPr>
          <a:xfrm>
            <a:off x="6748815" y="4317168"/>
            <a:ext cx="1890236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Mejora continua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32" name="31 Rectángulo"/>
          <p:cNvSpPr/>
          <p:nvPr/>
        </p:nvSpPr>
        <p:spPr>
          <a:xfrm>
            <a:off x="6748815" y="3349860"/>
            <a:ext cx="1890236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Corrección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33" name="32 Abrir llave"/>
          <p:cNvSpPr/>
          <p:nvPr/>
        </p:nvSpPr>
        <p:spPr>
          <a:xfrm>
            <a:off x="6429251" y="3238500"/>
            <a:ext cx="294164" cy="258939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i="1"/>
          </a:p>
        </p:txBody>
      </p:sp>
      <p:sp>
        <p:nvSpPr>
          <p:cNvPr id="34" name="33 Rectángulo"/>
          <p:cNvSpPr/>
          <p:nvPr/>
        </p:nvSpPr>
        <p:spPr>
          <a:xfrm>
            <a:off x="6748815" y="3822739"/>
            <a:ext cx="1890236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Acción correctiva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6748815" y="4806327"/>
            <a:ext cx="1890236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Innovación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5239070" y="4206544"/>
            <a:ext cx="1190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Ejemplos de mejora:</a:t>
            </a:r>
            <a:endParaRPr lang="es-CO" dirty="0"/>
          </a:p>
        </p:txBody>
      </p:sp>
      <p:sp>
        <p:nvSpPr>
          <p:cNvPr id="41" name="40 Rectángulo"/>
          <p:cNvSpPr/>
          <p:nvPr/>
        </p:nvSpPr>
        <p:spPr>
          <a:xfrm>
            <a:off x="6761515" y="5314327"/>
            <a:ext cx="1890236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Reorganización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5" y="882808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Elipse"/>
          <p:cNvSpPr/>
          <p:nvPr/>
        </p:nvSpPr>
        <p:spPr>
          <a:xfrm>
            <a:off x="-11928" y="5150020"/>
            <a:ext cx="2592288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</a:p>
        </p:txBody>
      </p:sp>
      <p:sp>
        <p:nvSpPr>
          <p:cNvPr id="15" name="14 Elipse"/>
          <p:cNvSpPr/>
          <p:nvPr/>
        </p:nvSpPr>
        <p:spPr>
          <a:xfrm>
            <a:off x="353316" y="4473814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9. Evaluación del desempeño</a:t>
            </a:r>
          </a:p>
        </p:txBody>
      </p:sp>
      <p:sp>
        <p:nvSpPr>
          <p:cNvPr id="13" name="12 Elipse"/>
          <p:cNvSpPr/>
          <p:nvPr/>
        </p:nvSpPr>
        <p:spPr>
          <a:xfrm>
            <a:off x="638200" y="3707706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8. Operación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131323" y="2984294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7. Apoyo</a:t>
            </a:r>
          </a:p>
        </p:txBody>
      </p:sp>
      <p:sp>
        <p:nvSpPr>
          <p:cNvPr id="11" name="10 Elipse"/>
          <p:cNvSpPr/>
          <p:nvPr/>
        </p:nvSpPr>
        <p:spPr>
          <a:xfrm>
            <a:off x="887066" y="2289266"/>
            <a:ext cx="2783060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6. Planificación</a:t>
            </a:r>
          </a:p>
        </p:txBody>
      </p:sp>
      <p:sp>
        <p:nvSpPr>
          <p:cNvPr id="6" name="5 Elipse"/>
          <p:cNvSpPr/>
          <p:nvPr/>
        </p:nvSpPr>
        <p:spPr>
          <a:xfrm>
            <a:off x="137787" y="836646"/>
            <a:ext cx="2442573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2">
                    <a:lumMod val="25000"/>
                  </a:schemeClr>
                </a:solidFill>
              </a:rPr>
              <a:t>4. Contexto de la Organización</a:t>
            </a:r>
            <a:endParaRPr lang="es-CO" sz="1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713356" y="1569252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bg2">
                    <a:lumMod val="25000"/>
                  </a:schemeClr>
                </a:solidFill>
              </a:rPr>
              <a:t>5. Liderazgo</a:t>
            </a: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74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19 Luna"/>
          <p:cNvSpPr/>
          <p:nvPr/>
        </p:nvSpPr>
        <p:spPr>
          <a:xfrm rot="10800000">
            <a:off x="-183911" y="836646"/>
            <a:ext cx="1315233" cy="4608512"/>
          </a:xfrm>
          <a:prstGeom prst="moon">
            <a:avLst>
              <a:gd name="adj" fmla="val 8750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3560358"/>
            <a:ext cx="3933171" cy="1489520"/>
          </a:xfrm>
          <a:prstGeom prst="borderCallout1">
            <a:avLst>
              <a:gd name="adj1" fmla="val 24042"/>
              <a:gd name="adj2" fmla="val -4830"/>
              <a:gd name="adj3" fmla="val 118502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>
                <a:solidFill>
                  <a:schemeClr val="bg2">
                    <a:lumMod val="25000"/>
                  </a:schemeClr>
                </a:solidFill>
              </a:rPr>
              <a:t>10.1 Generalidades</a:t>
            </a:r>
          </a:p>
          <a:p>
            <a:pPr marL="363538" indent="-363538"/>
            <a:r>
              <a:rPr lang="es-CO" sz="2000" b="1" u="sng" dirty="0">
                <a:solidFill>
                  <a:schemeClr val="bg2">
                    <a:lumMod val="25000"/>
                  </a:schemeClr>
                </a:solidFill>
              </a:rPr>
              <a:t>10.2 No conformidad y acción correctiva</a:t>
            </a:r>
          </a:p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10.2 Mejora continua</a:t>
            </a:r>
          </a:p>
        </p:txBody>
      </p:sp>
      <p:sp>
        <p:nvSpPr>
          <p:cNvPr id="18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ISO9001:2015</a:t>
            </a: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94" y="2711231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23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75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4113234" cy="86772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10.2 No conformidad y acción correctiva (1/2)</a:t>
            </a:r>
          </a:p>
        </p:txBody>
      </p:sp>
      <p:sp>
        <p:nvSpPr>
          <p:cNvPr id="46084" name="AutoShape 4" descr="data:image/png;base64,iVBORw0KGgoAAAANSUhEUgAAAfYAAABkCAMAAABD7OJyAAAAe1BMVEX////39/djY2MAAACAgIBISEiIiIhAQEDNzc38/PyMjIxqamrv7+9ERER4eHjz8/OYmJhycnKlpaUtLS0cHBwoKCjp6ena2tozMzPh4eFbW1u0tLTV1dVVVVUiIiK/v78RERE4ODi6urqgoKBNTU2VlZXIyMgXFxcLCwuoKoroAAATRElEQVR4nO2dCXejOs+ADWYzSwCz7yFAkv//Cz/JNG2g4PZ+nXnv3Ak6c+Yk2JYlPZYXSFJCDjnkkBeS9N82YE+Y/29b8NeJojxeFZ4qFec3Fjvy4vI36v7K7i/Kf9b6J6b9SPfIH9izPtQkopqyUi00T9LWniEpNfRS1rgcpV0bnrT16En9MlVZqWM20r6lqqFveWt5VBx5SL+IiiqNysl9x54UsmmBJ9JZI0uka8TQS1uPk6zUUKWNiTnISq2olhUnlVS3epKVXhxpY6Ia0mJ5VK6JIis2SqluZgbS8odkSSYr/gJ7LR80wRfYbVmpJneQyB0skp9gd6TYv3CLlJq0WI69S6R7mi+wfxGVd/lzsf/Mwd+K3ZQ2PrD/ALtbvk/y7On/D/ll2NnnVzP2dY8PWWBnnyt+F/umX0/Y2YYBvwh7EcnX9kjaOovka7s8LaTYC/mI+srBVL62R/JsD6XZ/oVbP1zbo73RJuQr7N73sBt9nJut3sZeFJtmHHltbCaxiVcTPWn1Mc77yIxbLM6hOBZ1+7jHRm2Uw9Xcu0FVLO77ODLbuW5ixomux32e9/AijqEGFOc6KMC6OfQ1mrEZiTZxAs1Ep3HiJbGXm2Y0YtXWA63QqScM7M0bGAj6oa98RAPNCG1NZgPRLGEgqOjHKPdisBW1ogJhIHQP+r2kha4jc+5KdAoV9RwDAG/wtYduz1FBA70W6/YiKl5ijtjrWyzM2UDwELvvW7Tag6tQOUFbRVTEK1CVR+j2CH29xQKKZwOTR1TyMQFjezBr7vRhYBLrEVT1RFQAUQ+anrChX29RAQcjbIah0qMPA8HB6G0bzJqGq61Ng+DucDPnIR0mGvLI42piUHvw+srzwnMwUY23DS/Pg02NIS55mRsUrp5434RnjlVjlesRP9FpoE7Vj+EtMEyDn53GBK1TAFpNHfXb9DQkqnrjJ88JzqFucvU8oP644U07GNTg9DR6kx5NE7UTFS5yjdrBHfVXJ+xV68Fqz7HvdhvyvOfhXRgYjVy9gf7p7PBGt6Eq6MKLFAwUVqOqu307ca+cHeRU5V4PVtsDGihMharNu4Mh703uoNUaT0a4qt2nUIer6CDEgmMs0MBpOIOppgZVdZVHpSMuYliFfgjAiUcNXHVyHR3ErkQA8zcDtaFVSwhgH0z3kwmxvg1oILg9RoMwUDOh6gim2LHDxxz0Azawup+xaXnJR92BWJ1PPAGCMzZhIKiaqMP7tzMI0yfCR5cqCqx2mkq6M3HbK1E1Uo0FnM5yuKpZveLTGs9b3CQpTYk3kEAtKPFvV+IEXU6ye8o8TuyG1K3Lko44dmeylGYkukwhud59QjsSauRyJy6oKnmlk9q0WX/VoKuepLeM6AMZRlLQgrSWpqWmpyg0bTiZGpJRn8G8bJfkSpnbZqENVRmsA/oF1+FLBFVr0tigirnUNysy5bVFCXZlE96CggL1ByOpo6K3SG6jgzF0Jdy27q4wEFS1DKqWBhlKcBBjgRcTeJWh/kHNWrcDB0P7OjvoCa0FdUkPAQhrStLRIOqADp5dJb8QzYFTmc/OFimHakxN80TazoBY3JhPLeIYpGqF22M1NGCK4kc1OmiS4lYIrSWpIerUOtnEaAg6KC5agK3tyAn0A7YkU8GUhGV5kVukMeZY1CKsHuhnyQWrzthhfR08MNptOQlLcjn76e1CyhAGQwZRgVkhPHWRm4J9HlTtWUFr1g/Qa02V9H4hqn2JIKqZ0gfkNJLrLcURVBpVr2TQaXKB83dHXQWi6oSkohCrK2kCroPVmR91pxNsIFh6t0hvE1tnNYTyDFe73vQhrONAJqya+gknJ8TupvHV0YArbkd76MqBsLkuaB01MkQ+BDDnRGuwKnYFF1sIW62YE7FNIJABitwgXK/BwfOb1pTRCxp4uaXgIFSdGhhrGAtVBf0sPV+JroHbVpySewXrNzgIscAtxuThsFIiTgwHhmUB9cBBk9R3YXWoglZXOXeQONxTBnAw7jSIxR0c7NBAfgMFNdM5uNrdfRhskHd2L2KRD7MvBaHXUPPLUUlpAQA0EQs3rlB/dWZpbMEINyBWbZZ3RIew5hALEdagZxlN4wsJH9ibd+wV+i+wd6SERp7AzhF78o49F64CYbsR2DvAXr1j1wD7WWBX37FX9hK7MmOHsSxYLrFP79jD2kik2IMczhEP7GjgjB0NLPpH1TfsMWDPFABk9wJ7RyLAPj5jL5QP7BliRwchFuCK88AOWSyws7NwMN/DDhm4hf0isAsH2yfs5RP2ALEDCzGuzQd2Y0QDGWInQyKw82fszgd27YEdB1PuI7Z+gqOHgtirD+zjE3aR7YrA/p7tK+yY7RmBwTaJqJwvM/b6I9sBe7vAvs52HIHNwGfsz9nuvWf7DbCTKvbdFXZwFVSlEBVjib19xx4h9rx6S+EldhuxW0kWiXE96PVtI9tjke32I9ufsWO2N1abEsDuaKtsTxnEShPY5+kMHJyxO4A9/iZ2DOAH9uy+znY4UX/GXgrsrch27wl7JLCDL4GJ2d6usJsFTd0bAG5EtsPM3TiQ7fVdYHdCMBoDaBqIHexToke2z9hvIqrRhNi7e6rAHFhqVeQj9rYyBCt/jupbto8TnGKApdtewBIYwW+zkT1HhXawCAnshTcJV96yvRHYz506Z/stA8Bwvq9uYlyOIhnAwXli6Ohj5r/P4xKiAtkeZxE4GMJoryGqdECtIpmAJfR6f5vk0UHQOutvxdKE2MfrucBsBwdz6Ap2CQJ7DdneDh/YR3vIwerCb+dshwEAAdBt3ivCwQs6SN+xU8BuMXOAEY7YY3TQzh/ZjmEV2Q7bGJ6Icf02FgR2pxRhPVuNwA4Owt7Dg8RtH5P8lCP28xN2HXY8ZRq7uA0yQpHtPezTwBQ1MwV2zeh0P21hczQBdqWAWME+a3DqWGT7abqMcH4vFLgI9lm963qwiNhdI7JdvwQhgc2Bn8BGMcTNVwqvHM4bwXLEvQ3XWdrXYliWDLZcxLzacBWw3woVulJhc5RiAA3YvES+6+HeBtd2L2sqseXyBHYVZ26liNNxzvbET2DHBBtRT2BvYMcDvXrFCMkAASxrcBCmCzsU2Q5TM2wvOzM9Z3hne3AyMMCEHZMmsMM+ULXRbTNVIIAn+wJdQVRwzzlP8jpsJE91RBC7M1Swve1TvHiC6c50XRMCEFSlYNl34OAFJuHYwrysTLy9xMpqwE01VgUHhwZ3ZzisbJVZOcwm6DZm+60AB22HWLHADhNHZyqpVzuBSBG90K8Yi0oX2d4EhIOqu2su13bFZy4jrkJ8H7ETeAOvFJe5BCcu31dcQuYasHTiA3p4JYoRu+tjPVdcBOxsruvjVcTuMsUnbG4D2Y6qUlQFLyDWUCy6Es1gWIpXbL5axdAB8aEroQCzHa7O+l0fsh3rPWwl6OC7KugL5kA0kAkFLm7pZqtBFTZqhCnwIhUKhCnKXBcqYLZjVMhbVKpWRMUV+kEFYPcV9marAtgZE07NjRC7cPBNAUzybxH0MRiIfXY7FbGAbIdOZ1XQ4np336MCfSH2OSrwD+zjiU/SuSuMCmKfo4Ju+4iduB+2YrY/3Marz5P8s1zO7vNbxP4siP1JcEv3LID9WRD7swD2Z4FsX7zvl6Yg9ifBo8azwMS1MAUcXJiyvJuFsX6WZmnKdWmKsrrXhdifBLF/vCGI/bkYsS9MWT5KXJuyupULW7rF+3xpCl/eskfsz2KsTVlG5XmSf5avsPdL7Odlp78Ve7I0JfiH2JemyLEzb/lIeIVd+Qr7MhlCOfZmhf28jMqfiB12f8/yJ2P/ItsXDwD+SbaTL7Pd+WfZ/iuxr6PyF2Jfzaw/y/YD+7N8gV3797C7X2H/XWs7+RL7F5P8z7C3vwQ7nCWf366xB60Ue7h8IrnGrsqxR0v/19jvyw9Rfcr21e7yH2V7t5zk19nOz1Lsdi7Fri6TYYWdjcuHvGvs7XKbscKe0iWg/+faXp8WzdbYO3sZ6xX2amniGvuwVLbGbq+ULbErxtKDFXb/tHw8v8KeropX2DNt2dcKu2Uso7LCfpmk2PnS7XW2B0tla+z2cjivsPurqKywuyu397CvZI19JWvsK1ljX8ka+0pW2Neywr6Wk/zjCCvsK1ln+7r4LP2Qxhr7StbYV7LGvhL+xWeuPGlU/g3sa4P+XOzrbF/JX4h92erI9s3ivw/7Ul4U++tl+1JeFPuR7S+J/cj2l8R+ZPu/h53LsU8/wy79IDw+eJUV/1bsd6nbPJJ/RU7/Jdhj6fcLC/oT7KvnH2vh8lFht3Lsze6XWlBG6fcqlUgaFYVKk2H9BG4lljwqF7nbw1k6Kk7mL8EeSE1UAunAdSepB2kgna/qQDqur9LQk07+tZdKOl4Zl+Yrk7vtB9LhnE5ScMUkdbsepFw7eVS+if3nIjXykP+x/M+w/6XyHx3NB/aXlO+u7YVs+XUtK5MsREptZdKsUOr91n5tWVYhaV5Y9e7OwYXGdS2xLbVq2QKb1tbu8qygUSzb89ydG/rpZrHiuqL3a7rtWZpKe09nj93tvgUsJZPF7ZvYr1SyM3IdSiV7Wt+GYtkGRDEkB4EBGlN1n42VUzrusbnE2Pp83eN+TSgN93WnI6Xmzm6cGfi7LZczpZs7Tj8Uv0HCNN3aKCXdaDOSepTeNtUXugMjCoqjzWJldDCcikM3lV/PAx4EQMa9hPge9rSRgFECeilUc3fP27VTasvOMtlNUmokVzfdn2rSxkyr1t7hqripe82bPer+2Gc8tvdGpKJRXqjlZuesO/cpcaOy0NrLZwWsonhwZtfI3DoCAbCAuRq9Fp6+Ue4b9ER8LblmZrMxohVOQ+yyppvYUxVzlJ8vruv+KNuL5ibBnqqjS/ht92DvFwqcUfdnC3DyvI89NFNfsoB0OodJbWeqRFG0eHdAFrFBCs/Za+xGakGqZtPzKrmZ4PW9AguMTwrY0J5HRtjFo80GVpge84EUeegTu/8cGF+73TXCUiAejp/Bssmk+CEYN6T3DeVp02Kw7Vsmidt3sCtDaLT72JQMos5b2UFRmST5bMXefmla0jxx9o/99pgp0vNtF4W7Y8L1GpgMPlN79J2cgGy0dX+21k4OZLsGc1ymlp8MsPAX3Rjx1aAcN8gEmjEGTME9idZ/GlXsEhq6wMJSb/x8Z8DtuY5D9Ur18+dBgbCiCsdE3pa7G5PvYGdFUd3kdz38spfc2ChG2uyS8+082MduRe1g3+zdWV5rbE/nko2DHUuWF95Grb4bG1/traq9b01jbpZpOWDXr6RQm0/WpVkWAnZm+Zq3gT1LL+P8+SvX/LwvgXBfBXYlyOlG54rlNoA91UZtAzvLiirhJDPpNLSnvX3LN7d0XH73mU1UdqfNHZx4d5G4JJxLsr3qiFued9EY91ujJtUu90z/nIvv4jvmFCa70xSz8iiOd57G+Kc37Fn5GTuufPPd0dMWdnBaF9jZ6bY5ZC0TnxCxa5CHW/cBGWY7b61pe0t3gZnXv1SMhRvDYpZvYq/uMuxsoPvzsHArvZ12hoV7aki1bf5DxA8A7IhN1SLrnd0xV/WShylXahOlNPeXkIsxTc62glRgh6VXip2F29grgR3WPmNzUFre24PB4bw1KBWYDDL8ivbmXX1WPRbcajedvpvtMuyMQ+z3b1hdcSLQ9w5Z3a2fGupYOzlZV7UU+wSLi6/tLyHG/gkDRyuEZWqld84v+vZsILDbOWa7umH7d7DDHLlzerx6DnF5x8i13cKC2CtaGjp1NgIjsBeVxeA4sef8d7NdtrZbdMvxd7FhY5nuHo+vTqlH1NybpisawvFZ3z1bVx6sY+N+tjve/tMS1kG2M7XfGzOsqxRyyrcfQgnsHSz8Vb71zOQb2NmF7u02LdOBjX4E4yreijtit8rGS2i/kc4M1/bu1uAatuf8d7NdcgArTGpfqmo3Z2pTr9S77FHW/qiEnXw7wPF5d1gVas4duru2M2/30A7iN+dBu+86Dud2bYp3fluucG4pxD8Zxs2TeTGKL5AwJ9pcv6rcJkVCg6rqtuJ2jVQ8nWtDu7l4Kn0pHN5e22HyDXAnPxl0737Gd7FfdMm5nQ/BNE37T2YLPg3Sxbse9ufZggfBRYLO5VOwv1f3ufSRt1tB433lSrXft99xn6F1w6bj/kXs1diFb84lGbdIOmDcNpun/IKTTRBst2aVuEOkXLfjlvEaXQuCate10zcfxfxHnzSR/7Llv1G+i/0/LQf5tbwE9n9J/uDRdmB/STmwv6Qc2F9SDuwvKQf2l5QD+0vKAzv+RvohLyPv2J3tz4wd8lfKB3bpVz8P+bvkY5KXfvXzkL9L3rHL/wTfIX+XHDv5l5QD+0vKgf0l5cD+knJgf0k5sL+kHNhfUg7sLykH9peUA/tLyoH9JeXA/pJyYH9JObC/pBzYX1IO7C8pB/aXlAP7S8qB/SXlwP6ScmB/STmwv6Qc2F9SDuwvKQf2l5QD+0vKgf0l5eNXKKV/1vKQv0u0B/axwT/B9AfLtTMO+UVi5w/swWh65h8tnn7Ir5Lm8WvpTDnkheQP/oXMQw455JBDDjnk/yn/B/G3AO5cIEX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6" name="25 Rectángulo"/>
          <p:cNvSpPr/>
          <p:nvPr/>
        </p:nvSpPr>
        <p:spPr>
          <a:xfrm>
            <a:off x="3445330" y="1276440"/>
            <a:ext cx="2917371" cy="63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Reaccionar y cuando sea aplicable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61" name="60 Rectángulo"/>
          <p:cNvSpPr/>
          <p:nvPr/>
        </p:nvSpPr>
        <p:spPr>
          <a:xfrm>
            <a:off x="3445330" y="2406197"/>
            <a:ext cx="2928465" cy="10992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Evaluar la necesidad de acciones para eliminar las causas y que no vuelva a ocurrir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64" name="63 Rectángulo"/>
          <p:cNvSpPr/>
          <p:nvPr/>
        </p:nvSpPr>
        <p:spPr>
          <a:xfrm>
            <a:off x="3445330" y="3677784"/>
            <a:ext cx="2928465" cy="63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Implementar acciones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9" name="18 Elipse"/>
          <p:cNvSpPr/>
          <p:nvPr/>
        </p:nvSpPr>
        <p:spPr>
          <a:xfrm>
            <a:off x="155575" y="2549572"/>
            <a:ext cx="2727325" cy="16129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Cuando ocurra una no conformidad (incluida las quejas)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3" name="32 Abrir llave"/>
          <p:cNvSpPr/>
          <p:nvPr/>
        </p:nvSpPr>
        <p:spPr>
          <a:xfrm>
            <a:off x="3071336" y="1079500"/>
            <a:ext cx="294164" cy="4826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i="1"/>
          </a:p>
        </p:txBody>
      </p:sp>
      <p:sp>
        <p:nvSpPr>
          <p:cNvPr id="25" name="24 Rectángulo"/>
          <p:cNvSpPr/>
          <p:nvPr/>
        </p:nvSpPr>
        <p:spPr>
          <a:xfrm>
            <a:off x="6555264" y="1220224"/>
            <a:ext cx="1890236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Tomar acción para controlarla y corregirla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sp>
        <p:nvSpPr>
          <p:cNvPr id="30" name="29 Rectángulo"/>
          <p:cNvSpPr/>
          <p:nvPr/>
        </p:nvSpPr>
        <p:spPr>
          <a:xfrm>
            <a:off x="6555264" y="1693103"/>
            <a:ext cx="1890236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Enfrentar consecuencias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36" name="35 Conector recto"/>
          <p:cNvCxnSpPr>
            <a:stCxn id="26" idx="3"/>
            <a:endCxn id="25" idx="1"/>
          </p:cNvCxnSpPr>
          <p:nvPr/>
        </p:nvCxnSpPr>
        <p:spPr>
          <a:xfrm flipV="1">
            <a:off x="6362701" y="1426209"/>
            <a:ext cx="192563" cy="1687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"/>
          <p:cNvCxnSpPr>
            <a:stCxn id="26" idx="3"/>
            <a:endCxn id="30" idx="1"/>
          </p:cNvCxnSpPr>
          <p:nvPr/>
        </p:nvCxnSpPr>
        <p:spPr>
          <a:xfrm>
            <a:off x="6362701" y="1594984"/>
            <a:ext cx="192563" cy="304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38 Rectángulo"/>
          <p:cNvSpPr/>
          <p:nvPr/>
        </p:nvSpPr>
        <p:spPr>
          <a:xfrm>
            <a:off x="6580664" y="2353187"/>
            <a:ext cx="1890236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Revisión y análisis de la no conformidad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sp>
        <p:nvSpPr>
          <p:cNvPr id="42" name="41 Rectángulo"/>
          <p:cNvSpPr/>
          <p:nvPr/>
        </p:nvSpPr>
        <p:spPr>
          <a:xfrm>
            <a:off x="6580664" y="2826066"/>
            <a:ext cx="1890236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Determinación de causas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43" name="42 Conector recto"/>
          <p:cNvCxnSpPr>
            <a:stCxn id="61" idx="3"/>
            <a:endCxn id="39" idx="1"/>
          </p:cNvCxnSpPr>
          <p:nvPr/>
        </p:nvCxnSpPr>
        <p:spPr>
          <a:xfrm flipV="1">
            <a:off x="6373795" y="2559172"/>
            <a:ext cx="206869" cy="473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"/>
          <p:cNvCxnSpPr>
            <a:stCxn id="61" idx="3"/>
            <a:endCxn id="42" idx="1"/>
          </p:cNvCxnSpPr>
          <p:nvPr/>
        </p:nvCxnSpPr>
        <p:spPr>
          <a:xfrm flipV="1">
            <a:off x="6373795" y="3032051"/>
            <a:ext cx="206869" cy="6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47 Rectángulo"/>
          <p:cNvSpPr/>
          <p:nvPr/>
        </p:nvSpPr>
        <p:spPr>
          <a:xfrm>
            <a:off x="6555264" y="3299447"/>
            <a:ext cx="1890236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Determinar si existen no conformidades similares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50" name="49 Conector recto"/>
          <p:cNvCxnSpPr>
            <a:stCxn id="61" idx="3"/>
            <a:endCxn id="48" idx="1"/>
          </p:cNvCxnSpPr>
          <p:nvPr/>
        </p:nvCxnSpPr>
        <p:spPr>
          <a:xfrm>
            <a:off x="6373795" y="3032747"/>
            <a:ext cx="181469" cy="4726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51 Rectángulo"/>
          <p:cNvSpPr/>
          <p:nvPr/>
        </p:nvSpPr>
        <p:spPr>
          <a:xfrm>
            <a:off x="3445330" y="4365672"/>
            <a:ext cx="2928465" cy="63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Revisar la eficacia de las acciones tomadas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53" name="52 Rectángulo"/>
          <p:cNvSpPr/>
          <p:nvPr/>
        </p:nvSpPr>
        <p:spPr>
          <a:xfrm>
            <a:off x="3434236" y="5078960"/>
            <a:ext cx="2928465" cy="63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Si fuera necesario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54" name="53 Rectángulo"/>
          <p:cNvSpPr/>
          <p:nvPr/>
        </p:nvSpPr>
        <p:spPr>
          <a:xfrm>
            <a:off x="6555264" y="4920100"/>
            <a:ext cx="1890236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Actualizar riesgos y oportunidades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sp>
        <p:nvSpPr>
          <p:cNvPr id="55" name="54 Rectángulo"/>
          <p:cNvSpPr/>
          <p:nvPr/>
        </p:nvSpPr>
        <p:spPr>
          <a:xfrm>
            <a:off x="6555264" y="5392979"/>
            <a:ext cx="1890236" cy="4119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Hacer cambios al SGC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56" name="55 Conector recto"/>
          <p:cNvCxnSpPr>
            <a:endCxn id="54" idx="1"/>
          </p:cNvCxnSpPr>
          <p:nvPr/>
        </p:nvCxnSpPr>
        <p:spPr>
          <a:xfrm flipV="1">
            <a:off x="6362701" y="5126085"/>
            <a:ext cx="192563" cy="1687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56 Conector recto"/>
          <p:cNvCxnSpPr>
            <a:endCxn id="55" idx="1"/>
          </p:cNvCxnSpPr>
          <p:nvPr/>
        </p:nvCxnSpPr>
        <p:spPr>
          <a:xfrm>
            <a:off x="6362701" y="5294860"/>
            <a:ext cx="192563" cy="3041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Imagen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882808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1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76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4113234" cy="86772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10.2 No conformidad y acción correctiva (2/2)</a:t>
            </a:r>
          </a:p>
        </p:txBody>
      </p:sp>
      <p:sp>
        <p:nvSpPr>
          <p:cNvPr id="46084" name="AutoShape 4" descr="data:image/png;base64,iVBORw0KGgoAAAANSUhEUgAAAfYAAABkCAMAAABD7OJyAAAAe1BMVEX////39/djY2MAAACAgIBISEiIiIhAQEDNzc38/PyMjIxqamrv7+9ERER4eHjz8/OYmJhycnKlpaUtLS0cHBwoKCjp6ena2tozMzPh4eFbW1u0tLTV1dVVVVUiIiK/v78RERE4ODi6urqgoKBNTU2VlZXIyMgXFxcLCwuoKoroAAATRElEQVR4nO2dCXejOs+ADWYzSwCz7yFAkv//Cz/JNG2g4PZ+nXnv3Ak6c+Yk2JYlPZYXSFJCDjnkkBeS9N82YE+Y/29b8NeJojxeFZ4qFec3Fjvy4vI36v7K7i/Kf9b6J6b9SPfIH9izPtQkopqyUi00T9LWniEpNfRS1rgcpV0bnrT16En9MlVZqWM20r6lqqFveWt5VBx5SL+IiiqNysl9x54UsmmBJ9JZI0uka8TQS1uPk6zUUKWNiTnISq2olhUnlVS3epKVXhxpY6Ia0mJ5VK6JIis2SqluZgbS8odkSSYr/gJ7LR80wRfYbVmpJneQyB0skp9gd6TYv3CLlJq0WI69S6R7mi+wfxGVd/lzsf/Mwd+K3ZQ2PrD/ALtbvk/y7On/D/ll2NnnVzP2dY8PWWBnnyt+F/umX0/Y2YYBvwh7EcnX9kjaOovka7s8LaTYC/mI+srBVL62R/JsD6XZ/oVbP1zbo73RJuQr7N73sBt9nJut3sZeFJtmHHltbCaxiVcTPWn1Mc77yIxbLM6hOBZ1+7jHRm2Uw9Xcu0FVLO77ODLbuW5ixomux32e9/AijqEGFOc6KMC6OfQ1mrEZiTZxAs1Ep3HiJbGXm2Y0YtXWA63QqScM7M0bGAj6oa98RAPNCG1NZgPRLGEgqOjHKPdisBW1ogJhIHQP+r2kha4jc+5KdAoV9RwDAG/wtYduz1FBA70W6/YiKl5ijtjrWyzM2UDwELvvW7Tag6tQOUFbRVTEK1CVR+j2CH29xQKKZwOTR1TyMQFjezBr7vRhYBLrEVT1RFQAUQ+anrChX29RAQcjbIah0qMPA8HB6G0bzJqGq61Ng+DucDPnIR0mGvLI42piUHvw+srzwnMwUY23DS/Pg02NIS55mRsUrp5434RnjlVjlesRP9FpoE7Vj+EtMEyDn53GBK1TAFpNHfXb9DQkqnrjJ88JzqFucvU8oP644U07GNTg9DR6kx5NE7UTFS5yjdrBHfVXJ+xV68Fqz7HvdhvyvOfhXRgYjVy9gf7p7PBGt6Eq6MKLFAwUVqOqu307ca+cHeRU5V4PVtsDGihMharNu4Mh703uoNUaT0a4qt2nUIer6CDEgmMs0MBpOIOppgZVdZVHpSMuYliFfgjAiUcNXHVyHR3ErkQA8zcDtaFVSwhgH0z3kwmxvg1oILg9RoMwUDOh6gim2LHDxxz0Azawup+xaXnJR92BWJ1PPAGCMzZhIKiaqMP7tzMI0yfCR5cqCqx2mkq6M3HbK1E1Uo0FnM5yuKpZveLTGs9b3CQpTYk3kEAtKPFvV+IEXU6ye8o8TuyG1K3Lko44dmeylGYkukwhud59QjsSauRyJy6oKnmlk9q0WX/VoKuepLeM6AMZRlLQgrSWpqWmpyg0bTiZGpJRn8G8bJfkSpnbZqENVRmsA/oF1+FLBFVr0tigirnUNysy5bVFCXZlE96CggL1ByOpo6K3SG6jgzF0Jdy27q4wEFS1DKqWBhlKcBBjgRcTeJWh/kHNWrcDB0P7OjvoCa0FdUkPAQhrStLRIOqADp5dJb8QzYFTmc/OFimHakxN80TazoBY3JhPLeIYpGqF22M1NGCK4kc1OmiS4lYIrSWpIerUOtnEaAg6KC5agK3tyAn0A7YkU8GUhGV5kVukMeZY1CKsHuhnyQWrzthhfR08MNptOQlLcjn76e1CyhAGQwZRgVkhPHWRm4J9HlTtWUFr1g/Qa02V9H4hqn2JIKqZ0gfkNJLrLcURVBpVr2TQaXKB83dHXQWi6oSkohCrK2kCroPVmR91pxNsIFh6t0hvE1tnNYTyDFe73vQhrONAJqya+gknJ8TupvHV0YArbkd76MqBsLkuaB01MkQ+BDDnRGuwKnYFF1sIW62YE7FNIJABitwgXK/BwfOb1pTRCxp4uaXgIFSdGhhrGAtVBf0sPV+JroHbVpySewXrNzgIscAtxuThsFIiTgwHhmUB9cBBk9R3YXWoglZXOXeQONxTBnAw7jSIxR0c7NBAfgMFNdM5uNrdfRhskHd2L2KRD7MvBaHXUPPLUUlpAQA0EQs3rlB/dWZpbMEINyBWbZZ3RIew5hALEdagZxlN4wsJH9ibd+wV+i+wd6SERp7AzhF78o49F64CYbsR2DvAXr1j1wD7WWBX37FX9hK7MmOHsSxYLrFP79jD2kik2IMczhEP7GjgjB0NLPpH1TfsMWDPFABk9wJ7RyLAPj5jL5QP7BliRwchFuCK88AOWSyws7NwMN/DDhm4hf0isAsH2yfs5RP2ALEDCzGuzQd2Y0QDGWInQyKw82fszgd27YEdB1PuI7Z+gqOHgtirD+zjE3aR7YrA/p7tK+yY7RmBwTaJqJwvM/b6I9sBe7vAvs52HIHNwGfsz9nuvWf7DbCTKvbdFXZwFVSlEBVjib19xx4h9rx6S+EldhuxW0kWiXE96PVtI9tjke32I9ufsWO2N1abEsDuaKtsTxnEShPY5+kMHJyxO4A9/iZ2DOAH9uy+znY4UX/GXgrsrch27wl7JLCDL4GJ2d6usJsFTd0bAG5EtsPM3TiQ7fVdYHdCMBoDaBqIHexToke2z9hvIqrRhNi7e6rAHFhqVeQj9rYyBCt/jupbto8TnGKApdtewBIYwW+zkT1HhXawCAnshTcJV96yvRHYz506Z/stA8Bwvq9uYlyOIhnAwXli6Ohj5r/P4xKiAtkeZxE4GMJoryGqdECtIpmAJfR6f5vk0UHQOutvxdKE2MfrucBsBwdz6Ap2CQJ7DdneDh/YR3vIwerCb+dshwEAAdBt3ivCwQs6SN+xU8BuMXOAEY7YY3TQzh/ZjmEV2Q7bGJ6Icf02FgR2pxRhPVuNwA4Owt7Dg8RtH5P8lCP28xN2HXY8ZRq7uA0yQpHtPezTwBQ1MwV2zeh0P21hczQBdqWAWME+a3DqWGT7abqMcH4vFLgI9lm963qwiNhdI7JdvwQhgc2Bn8BGMcTNVwqvHM4bwXLEvQ3XWdrXYliWDLZcxLzacBWw3woVulJhc5RiAA3YvES+6+HeBtd2L2sqseXyBHYVZ26liNNxzvbET2DHBBtRT2BvYMcDvXrFCMkAASxrcBCmCzsU2Q5TM2wvOzM9Z3hne3AyMMCEHZMmsMM+ULXRbTNVIIAn+wJdQVRwzzlP8jpsJE91RBC7M1Swve1TvHiC6c50XRMCEFSlYNl34OAFJuHYwrysTLy9xMpqwE01VgUHhwZ3ZzisbJVZOcwm6DZm+60AB22HWLHADhNHZyqpVzuBSBG90K8Yi0oX2d4EhIOqu2su13bFZy4jrkJ8H7ETeAOvFJe5BCcu31dcQuYasHTiA3p4JYoRu+tjPVdcBOxsruvjVcTuMsUnbG4D2Y6qUlQFLyDWUCy6Es1gWIpXbL5axdAB8aEroQCzHa7O+l0fsh3rPWwl6OC7KugL5kA0kAkFLm7pZqtBFTZqhCnwIhUKhCnKXBcqYLZjVMhbVKpWRMUV+kEFYPcV9marAtgZE07NjRC7cPBNAUzybxH0MRiIfXY7FbGAbIdOZ1XQ4np336MCfSH2OSrwD+zjiU/SuSuMCmKfo4Ju+4iduB+2YrY/3Marz5P8s1zO7vNbxP4siP1JcEv3LID9WRD7swD2Z4FsX7zvl6Yg9ifBo8azwMS1MAUcXJiyvJuFsX6WZmnKdWmKsrrXhdifBLF/vCGI/bkYsS9MWT5KXJuyupULW7rF+3xpCl/eskfsz2KsTVlG5XmSf5avsPdL7Odlp78Ve7I0JfiH2JemyLEzb/lIeIVd+Qr7MhlCOfZmhf28jMqfiB12f8/yJ2P/ItsXDwD+SbaTL7Pd+WfZ/iuxr6PyF2Jfzaw/y/YD+7N8gV3797C7X2H/XWs7+RL7F5P8z7C3vwQ7nCWf366xB60Ue7h8IrnGrsqxR0v/19jvyw9Rfcr21e7yH2V7t5zk19nOz1Lsdi7Fri6TYYWdjcuHvGvs7XKbscKe0iWg/+faXp8WzdbYO3sZ6xX2amniGvuwVLbGbq+ULbErxtKDFXb/tHw8v8KeropX2DNt2dcKu2Uso7LCfpmk2PnS7XW2B0tla+z2cjivsPurqKywuyu397CvZI19JWvsK1ljX8ka+0pW2Neywr6Wk/zjCCvsK1ln+7r4LP2Qxhr7StbYV7LGvhL+xWeuPGlU/g3sa4P+XOzrbF/JX4h92erI9s3ivw/7Ul4U++tl+1JeFPuR7S+J/cj2l8R+ZPu/h53LsU8/wy79IDw+eJUV/1bsd6nbPJJ/RU7/Jdhj6fcLC/oT7KvnH2vh8lFht3Lsze6XWlBG6fcqlUgaFYVKk2H9BG4lljwqF7nbw1k6Kk7mL8EeSE1UAunAdSepB2kgna/qQDqur9LQk07+tZdKOl4Zl+Yrk7vtB9LhnE5ScMUkdbsepFw7eVS+if3nIjXykP+x/M+w/6XyHx3NB/aXlO+u7YVs+XUtK5MsREptZdKsUOr91n5tWVYhaV5Y9e7OwYXGdS2xLbVq2QKb1tbu8qygUSzb89ydG/rpZrHiuqL3a7rtWZpKe09nj93tvgUsJZPF7ZvYr1SyM3IdSiV7Wt+GYtkGRDEkB4EBGlN1n42VUzrusbnE2Pp83eN+TSgN93WnI6Xmzm6cGfi7LZczpZs7Tj8Uv0HCNN3aKCXdaDOSepTeNtUXugMjCoqjzWJldDCcikM3lV/PAx4EQMa9hPge9rSRgFECeilUc3fP27VTasvOMtlNUmokVzfdn2rSxkyr1t7hqripe82bPer+2Gc8tvdGpKJRXqjlZuesO/cpcaOy0NrLZwWsonhwZtfI3DoCAbCAuRq9Fp6+Ue4b9ER8LblmZrMxohVOQ+yyppvYUxVzlJ8vruv+KNuL5ibBnqqjS/ht92DvFwqcUfdnC3DyvI89NFNfsoB0OodJbWeqRFG0eHdAFrFBCs/Za+xGakGqZtPzKrmZ4PW9AguMTwrY0J5HRtjFo80GVpge84EUeegTu/8cGF+73TXCUiAejp/Bssmk+CEYN6T3DeVp02Kw7Vsmidt3sCtDaLT72JQMos5b2UFRmST5bMXefmla0jxx9o/99pgp0vNtF4W7Y8L1GpgMPlN79J2cgGy0dX+21k4OZLsGc1ymlp8MsPAX3Rjx1aAcN8gEmjEGTME9idZ/GlXsEhq6wMJSb/x8Z8DtuY5D9Ur18+dBgbCiCsdE3pa7G5PvYGdFUd3kdz38spfc2ChG2uyS8+082MduRe1g3+zdWV5rbE/nko2DHUuWF95Grb4bG1/traq9b01jbpZpOWDXr6RQm0/WpVkWAnZm+Zq3gT1LL+P8+SvX/LwvgXBfBXYlyOlG54rlNoA91UZtAzvLiirhJDPpNLSnvX3LN7d0XH73mU1UdqfNHZx4d5G4JJxLsr3qiFued9EY91ujJtUu90z/nIvv4jvmFCa70xSz8iiOd57G+Kc37Fn5GTuufPPd0dMWdnBaF9jZ6bY5ZC0TnxCxa5CHW/cBGWY7b61pe0t3gZnXv1SMhRvDYpZvYq/uMuxsoPvzsHArvZ12hoV7aki1bf5DxA8A7IhN1SLrnd0xV/WShylXahOlNPeXkIsxTc62glRgh6VXip2F29grgR3WPmNzUFre24PB4bw1KBWYDDL8ivbmXX1WPRbcajedvpvtMuyMQ+z3b1hdcSLQ9w5Z3a2fGupYOzlZV7UU+wSLi6/tLyHG/gkDRyuEZWqld84v+vZsILDbOWa7umH7d7DDHLlzerx6DnF5x8i13cKC2CtaGjp1NgIjsBeVxeA4sef8d7NdtrZbdMvxd7FhY5nuHo+vTqlH1NybpisawvFZ3z1bVx6sY+N+tjve/tMS1kG2M7XfGzOsqxRyyrcfQgnsHSz8Vb71zOQb2NmF7u02LdOBjX4E4yreijtit8rGS2i/kc4M1/bu1uAatuf8d7NdcgArTGpfqmo3Z2pTr9S77FHW/qiEnXw7wPF5d1gVas4duru2M2/30A7iN+dBu+86Dud2bYp3fluucG4pxD8Zxs2TeTGKL5AwJ9pcv6rcJkVCg6rqtuJ2jVQ8nWtDu7l4Kn0pHN5e22HyDXAnPxl0737Gd7FfdMm5nQ/BNE37T2YLPg3Sxbse9ufZggfBRYLO5VOwv1f3ufSRt1tB433lSrXft99xn6F1w6bj/kXs1diFb84lGbdIOmDcNpun/IKTTRBst2aVuEOkXLfjlvEaXQuCate10zcfxfxHnzSR/7Llv1G+i/0/LQf5tbwE9n9J/uDRdmB/STmwv6Qc2F9SDuwvKQf2l5QD+0vKAzv+RvohLyPv2J3tz4wd8lfKB3bpVz8P+bvkY5KXfvXzkL9L3rHL/wTfIX+XHDv5l5QD+0vKgf0l5cD+knJgf0k5sL+kHNhfUg7sLykH9peUA/tLyoH9JeXA/pJyYH9JObC/pBzYX1IO7C8pB/aXlAP7S8qB/SXlwP6ScmB/STmwv6Qc2F9SDuwvKQf2l5QD+0vKgf0l5eNXKKV/1vKQv0u0B/axwT/B9AfLtTMO+UVi5w/swWh65h8tnn7Ir5Lm8WvpTDnkheQP/oXMQw455JBDDjnk/yn/B/G3AO5cIEX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28" name="27 Rectángulo"/>
          <p:cNvSpPr/>
          <p:nvPr/>
        </p:nvSpPr>
        <p:spPr>
          <a:xfrm>
            <a:off x="1489580" y="1388130"/>
            <a:ext cx="5867399" cy="10942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Las acciones correctivas deben ser apropiadas a los efectos de las no conformidades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1413380" y="3913410"/>
            <a:ext cx="2969686" cy="637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Conservar información documentada 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4610680" y="3282345"/>
            <a:ext cx="3237920" cy="4847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Naturaleza de las no conformidades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4610680" y="4557209"/>
            <a:ext cx="3237920" cy="4847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Resultados de cualquier acción correctiva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40" name="39 Abrir llave"/>
          <p:cNvSpPr/>
          <p:nvPr/>
        </p:nvSpPr>
        <p:spPr>
          <a:xfrm>
            <a:off x="4421166" y="3282344"/>
            <a:ext cx="125119" cy="190634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9" name="Picture 4" descr="http://www.comunidadbaratz.com/sites/default/files/shutterstock_1284196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05" y="4125581"/>
            <a:ext cx="536160" cy="365125"/>
          </a:xfrm>
          <a:prstGeom prst="rect">
            <a:avLst/>
          </a:prstGeom>
          <a:noFill/>
        </p:spPr>
      </p:pic>
      <p:sp>
        <p:nvSpPr>
          <p:cNvPr id="12" name="33 Rectángulo"/>
          <p:cNvSpPr/>
          <p:nvPr/>
        </p:nvSpPr>
        <p:spPr>
          <a:xfrm>
            <a:off x="4610680" y="3883270"/>
            <a:ext cx="3237920" cy="48470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Cualquier acción tomada posteriormente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5" y="882808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4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77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97476"/>
            <a:ext cx="4113234" cy="86772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10.3 Mejora</a:t>
            </a:r>
          </a:p>
        </p:txBody>
      </p:sp>
      <p:sp>
        <p:nvSpPr>
          <p:cNvPr id="46084" name="AutoShape 4" descr="data:image/png;base64,iVBORw0KGgoAAAANSUhEUgAAAfYAAABkCAMAAABD7OJyAAAAe1BMVEX////39/djY2MAAACAgIBISEiIiIhAQEDNzc38/PyMjIxqamrv7+9ERER4eHjz8/OYmJhycnKlpaUtLS0cHBwoKCjp6ena2tozMzPh4eFbW1u0tLTV1dVVVVUiIiK/v78RERE4ODi6urqgoKBNTU2VlZXIyMgXFxcLCwuoKoroAAATRElEQVR4nO2dCXejOs+ADWYzSwCz7yFAkv//Cz/JNG2g4PZ+nXnv3Ak6c+Yk2JYlPZYXSFJCDjnkkBeS9N82YE+Y/29b8NeJojxeFZ4qFec3Fjvy4vI36v7K7i/Kf9b6J6b9SPfIH9izPtQkopqyUi00T9LWniEpNfRS1rgcpV0bnrT16En9MlVZqWM20r6lqqFveWt5VBx5SL+IiiqNysl9x54UsmmBJ9JZI0uka8TQS1uPk6zUUKWNiTnISq2olhUnlVS3epKVXhxpY6Ia0mJ5VK6JIis2SqluZgbS8odkSSYr/gJ7LR80wRfYbVmpJneQyB0skp9gd6TYv3CLlJq0WI69S6R7mi+wfxGVd/lzsf/Mwd+K3ZQ2PrD/ALtbvk/y7On/D/ll2NnnVzP2dY8PWWBnnyt+F/umX0/Y2YYBvwh7EcnX9kjaOovka7s8LaTYC/mI+srBVL62R/JsD6XZ/oVbP1zbo73RJuQr7N73sBt9nJut3sZeFJtmHHltbCaxiVcTPWn1Mc77yIxbLM6hOBZ1+7jHRm2Uw9Xcu0FVLO77ODLbuW5ixomux32e9/AijqEGFOc6KMC6OfQ1mrEZiTZxAs1Ep3HiJbGXm2Y0YtXWA63QqScM7M0bGAj6oa98RAPNCG1NZgPRLGEgqOjHKPdisBW1ogJhIHQP+r2kha4jc+5KdAoV9RwDAG/wtYduz1FBA70W6/YiKl5ijtjrWyzM2UDwELvvW7Tag6tQOUFbRVTEK1CVR+j2CH29xQKKZwOTR1TyMQFjezBr7vRhYBLrEVT1RFQAUQ+anrChX29RAQcjbIah0qMPA8HB6G0bzJqGq61Ng+DucDPnIR0mGvLI42piUHvw+srzwnMwUY23DS/Pg02NIS55mRsUrp5434RnjlVjlesRP9FpoE7Vj+EtMEyDn53GBK1TAFpNHfXb9DQkqnrjJ88JzqFucvU8oP644U07GNTg9DR6kx5NE7UTFS5yjdrBHfVXJ+xV68Fqz7HvdhvyvOfhXRgYjVy9gf7p7PBGt6Eq6MKLFAwUVqOqu307ca+cHeRU5V4PVtsDGihMharNu4Mh703uoNUaT0a4qt2nUIer6CDEgmMs0MBpOIOppgZVdZVHpSMuYliFfgjAiUcNXHVyHR3ErkQA8zcDtaFVSwhgH0z3kwmxvg1oILg9RoMwUDOh6gim2LHDxxz0Azawup+xaXnJR92BWJ1PPAGCMzZhIKiaqMP7tzMI0yfCR5cqCqx2mkq6M3HbK1E1Uo0FnM5yuKpZveLTGs9b3CQpTYk3kEAtKPFvV+IEXU6ye8o8TuyG1K3Lko44dmeylGYkukwhud59QjsSauRyJy6oKnmlk9q0WX/VoKuepLeM6AMZRlLQgrSWpqWmpyg0bTiZGpJRn8G8bJfkSpnbZqENVRmsA/oF1+FLBFVr0tigirnUNysy5bVFCXZlE96CggL1ByOpo6K3SG6jgzF0Jdy27q4wEFS1DKqWBhlKcBBjgRcTeJWh/kHNWrcDB0P7OjvoCa0FdUkPAQhrStLRIOqADp5dJb8QzYFTmc/OFimHakxN80TazoBY3JhPLeIYpGqF22M1NGCK4kc1OmiS4lYIrSWpIerUOtnEaAg6KC5agK3tyAn0A7YkU8GUhGV5kVukMeZY1CKsHuhnyQWrzthhfR08MNptOQlLcjn76e1CyhAGQwZRgVkhPHWRm4J9HlTtWUFr1g/Qa02V9H4hqn2JIKqZ0gfkNJLrLcURVBpVr2TQaXKB83dHXQWi6oSkohCrK2kCroPVmR91pxNsIFh6t0hvE1tnNYTyDFe73vQhrONAJqya+gknJ8TupvHV0YArbkd76MqBsLkuaB01MkQ+BDDnRGuwKnYFF1sIW62YE7FNIJABitwgXK/BwfOb1pTRCxp4uaXgIFSdGhhrGAtVBf0sPV+JroHbVpySewXrNzgIscAtxuThsFIiTgwHhmUB9cBBk9R3YXWoglZXOXeQONxTBnAw7jSIxR0c7NBAfgMFNdM5uNrdfRhskHd2L2KRD7MvBaHXUPPLUUlpAQA0EQs3rlB/dWZpbMEINyBWbZZ3RIew5hALEdagZxlN4wsJH9ibd+wV+i+wd6SERp7AzhF78o49F64CYbsR2DvAXr1j1wD7WWBX37FX9hK7MmOHsSxYLrFP79jD2kik2IMczhEP7GjgjB0NLPpH1TfsMWDPFABk9wJ7RyLAPj5jL5QP7BliRwchFuCK88AOWSyws7NwMN/DDhm4hf0isAsH2yfs5RP2ALEDCzGuzQd2Y0QDGWInQyKw82fszgd27YEdB1PuI7Z+gqOHgtirD+zjE3aR7YrA/p7tK+yY7RmBwTaJqJwvM/b6I9sBe7vAvs52HIHNwGfsz9nuvWf7DbCTKvbdFXZwFVSlEBVjib19xx4h9rx6S+EldhuxW0kWiXE96PVtI9tjke32I9ufsWO2N1abEsDuaKtsTxnEShPY5+kMHJyxO4A9/iZ2DOAH9uy+znY4UX/GXgrsrch27wl7JLCDL4GJ2d6usJsFTd0bAG5EtsPM3TiQ7fVdYHdCMBoDaBqIHexToke2z9hvIqrRhNi7e6rAHFhqVeQj9rYyBCt/jupbto8TnGKApdtewBIYwW+zkT1HhXawCAnshTcJV96yvRHYz506Z/stA8Bwvq9uYlyOIhnAwXli6Ohj5r/P4xKiAtkeZxE4GMJoryGqdECtIpmAJfR6f5vk0UHQOutvxdKE2MfrucBsBwdz6Ap2CQJ7DdneDh/YR3vIwerCb+dshwEAAdBt3ivCwQs6SN+xU8BuMXOAEY7YY3TQzh/ZjmEV2Q7bGJ6Icf02FgR2pxRhPVuNwA4Owt7Dg8RtH5P8lCP28xN2HXY8ZRq7uA0yQpHtPezTwBQ1MwV2zeh0P21hczQBdqWAWME+a3DqWGT7abqMcH4vFLgI9lm963qwiNhdI7JdvwQhgc2Bn8BGMcTNVwqvHM4bwXLEvQ3XWdrXYliWDLZcxLzacBWw3woVulJhc5RiAA3YvES+6+HeBtd2L2sqseXyBHYVZ26liNNxzvbET2DHBBtRT2BvYMcDvXrFCMkAASxrcBCmCzsU2Q5TM2wvOzM9Z3hne3AyMMCEHZMmsMM+ULXRbTNVIIAn+wJdQVRwzzlP8jpsJE91RBC7M1Swve1TvHiC6c50XRMCEFSlYNl34OAFJuHYwrysTLy9xMpqwE01VgUHhwZ3ZzisbJVZOcwm6DZm+60AB22HWLHADhNHZyqpVzuBSBG90K8Yi0oX2d4EhIOqu2su13bFZy4jrkJ8H7ETeAOvFJe5BCcu31dcQuYasHTiA3p4JYoRu+tjPVdcBOxsruvjVcTuMsUnbG4D2Y6qUlQFLyDWUCy6Es1gWIpXbL5axdAB8aEroQCzHa7O+l0fsh3rPWwl6OC7KugL5kA0kAkFLm7pZqtBFTZqhCnwIhUKhCnKXBcqYLZjVMhbVKpWRMUV+kEFYPcV9marAtgZE07NjRC7cPBNAUzybxH0MRiIfXY7FbGAbIdOZ1XQ4np336MCfSH2OSrwD+zjiU/SuSuMCmKfo4Ju+4iduB+2YrY/3Marz5P8s1zO7vNbxP4siP1JcEv3LID9WRD7swD2Z4FsX7zvl6Yg9ifBo8azwMS1MAUcXJiyvJuFsX6WZmnKdWmKsrrXhdifBLF/vCGI/bkYsS9MWT5KXJuyupULW7rF+3xpCl/eskfsz2KsTVlG5XmSf5avsPdL7Odlp78Ve7I0JfiH2JemyLEzb/lIeIVd+Qr7MhlCOfZmhf28jMqfiB12f8/yJ2P/ItsXDwD+SbaTL7Pd+WfZ/iuxr6PyF2Jfzaw/y/YD+7N8gV3797C7X2H/XWs7+RL7F5P8z7C3vwQ7nCWf366xB60Ue7h8IrnGrsqxR0v/19jvyw9Rfcr21e7yH2V7t5zk19nOz1Lsdi7Fri6TYYWdjcuHvGvs7XKbscKe0iWg/+faXp8WzdbYO3sZ6xX2amniGvuwVLbGbq+ULbErxtKDFXb/tHw8v8KeropX2DNt2dcKu2Uso7LCfpmk2PnS7XW2B0tla+z2cjivsPurqKywuyu397CvZI19JWvsK1ljX8ka+0pW2Neywr6Wk/zjCCvsK1ln+7r4LP2Qxhr7StbYV7LGvhL+xWeuPGlU/g3sa4P+XOzrbF/JX4h92erI9s3ivw/7Ul4U++tl+1JeFPuR7S+J/cj2l8R+ZPu/h53LsU8/wy79IDw+eJUV/1bsd6nbPJJ/RU7/Jdhj6fcLC/oT7KvnH2vh8lFht3Lsze6XWlBG6fcqlUgaFYVKk2H9BG4lljwqF7nbw1k6Kk7mL8EeSE1UAunAdSepB2kgna/qQDqur9LQk07+tZdKOl4Zl+Yrk7vtB9LhnE5ScMUkdbsepFw7eVS+if3nIjXykP+x/M+w/6XyHx3NB/aXlO+u7YVs+XUtK5MsREptZdKsUOr91n5tWVYhaV5Y9e7OwYXGdS2xLbVq2QKb1tbu8qygUSzb89ydG/rpZrHiuqL3a7rtWZpKe09nj93tvgUsJZPF7ZvYr1SyM3IdSiV7Wt+GYtkGRDEkB4EBGlN1n42VUzrusbnE2Pp83eN+TSgN93WnI6Xmzm6cGfi7LZczpZs7Tj8Uv0HCNN3aKCXdaDOSepTeNtUXugMjCoqjzWJldDCcikM3lV/PAx4EQMa9hPge9rSRgFECeilUc3fP27VTasvOMtlNUmokVzfdn2rSxkyr1t7hqripe82bPer+2Gc8tvdGpKJRXqjlZuesO/cpcaOy0NrLZwWsonhwZtfI3DoCAbCAuRq9Fp6+Ue4b9ER8LblmZrMxohVOQ+yyppvYUxVzlJ8vruv+KNuL5ibBnqqjS/ht92DvFwqcUfdnC3DyvI89NFNfsoB0OodJbWeqRFG0eHdAFrFBCs/Za+xGakGqZtPzKrmZ4PW9AguMTwrY0J5HRtjFo80GVpge84EUeegTu/8cGF+73TXCUiAejp/Bssmk+CEYN6T3DeVp02Kw7Vsmidt3sCtDaLT72JQMos5b2UFRmST5bMXefmla0jxx9o/99pgp0vNtF4W7Y8L1GpgMPlN79J2cgGy0dX+21k4OZLsGc1ymlp8MsPAX3Rjx1aAcN8gEmjEGTME9idZ/GlXsEhq6wMJSb/x8Z8DtuY5D9Ur18+dBgbCiCsdE3pa7G5PvYGdFUd3kdz38spfc2ChG2uyS8+082MduRe1g3+zdWV5rbE/nko2DHUuWF95Grb4bG1/traq9b01jbpZpOWDXr6RQm0/WpVkWAnZm+Zq3gT1LL+P8+SvX/LwvgXBfBXYlyOlG54rlNoA91UZtAzvLiirhJDPpNLSnvX3LN7d0XH73mU1UdqfNHZx4d5G4JJxLsr3qiFued9EY91ujJtUu90z/nIvv4jvmFCa70xSz8iiOd57G+Kc37Fn5GTuufPPd0dMWdnBaF9jZ6bY5ZC0TnxCxa5CHW/cBGWY7b61pe0t3gZnXv1SMhRvDYpZvYq/uMuxsoPvzsHArvZ12hoV7aki1bf5DxA8A7IhN1SLrnd0xV/WShylXahOlNPeXkIsxTc62glRgh6VXip2F29grgR3WPmNzUFre24PB4bw1KBWYDDL8ivbmXX1WPRbcajedvpvtMuyMQ+z3b1hdcSLQ9w5Z3a2fGupYOzlZV7UU+wSLi6/tLyHG/gkDRyuEZWqld84v+vZsILDbOWa7umH7d7DDHLlzerx6DnF5x8i13cKC2CtaGjp1NgIjsBeVxeA4sef8d7NdtrZbdMvxd7FhY5nuHo+vTqlH1NybpisawvFZ3z1bVx6sY+N+tjve/tMS1kG2M7XfGzOsqxRyyrcfQgnsHSz8Vb71zOQb2NmF7u02LdOBjX4E4yreijtit8rGS2i/kc4M1/bu1uAatuf8d7NdcgArTGpfqmo3Z2pTr9S77FHW/qiEnXw7wPF5d1gVas4duru2M2/30A7iN+dBu+86Dud2bYp3fluucG4pxD8Zxs2TeTGKL5AwJ9pcv6rcJkVCg6rqtuJ2jVQ8nWtDu7l4Kn0pHN5e22HyDXAnPxl0737Gd7FfdMm5nQ/BNE37T2YLPg3Sxbse9ufZggfBRYLO5VOwv1f3ufSRt1tB433lSrXft99xn6F1w6bj/kXs1diFb84lGbdIOmDcNpun/IKTTRBst2aVuEOkXLfjlvEaXQuCate10zcfxfxHnzSR/7Llv1G+i/0/LQf5tbwE9n9J/uDRdmB/STmwv6Qc2F9SDuwvKQf2l5QD+0vKAzv+RvohLyPv2J3tz4wd8lfKB3bpVz8P+bvkY5KXfvXzkL9L3rHL/wTfIX+XHDv5l5QD+0vKgf0l5cD+knJgf0k5sL+kHNhfUg7sLykH9peUA/tLyoH9JeXA/pJyYH9JObC/pBzYX1IO7C8pB/aXlAP7S8qB/SXlwP6ScmB/STmwv6Qc2F9SDuwvKQf2l5QD+0vKgf0l5eNXKKV/1vKQv0u0B/axwT/B9AfLtTMO+UVi5w/swWh65h8tnn7Ir5Lm8WvpTDnkheQP/oXMQw455JBDDjnk/yn/B/G3AO5cIEXQ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13" name="12 Rectángulo"/>
          <p:cNvSpPr/>
          <p:nvPr/>
        </p:nvSpPr>
        <p:spPr>
          <a:xfrm>
            <a:off x="1705000" y="4113179"/>
            <a:ext cx="5867399" cy="10942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dirty="0" smtClean="0">
                <a:solidFill>
                  <a:sysClr val="windowText" lastClr="000000"/>
                </a:solidFill>
              </a:rPr>
              <a:t>Considerar las salidas de la revisión por la dirección como parte de la mejora continua</a:t>
            </a:r>
            <a:endParaRPr lang="es-CO" sz="2000" dirty="0">
              <a:solidFill>
                <a:sysClr val="windowText" lastClr="000000"/>
              </a:solidFill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3459701" y="1920422"/>
            <a:ext cx="2015837" cy="66501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dirty="0">
                <a:solidFill>
                  <a:sysClr val="windowText" lastClr="000000"/>
                </a:solidFill>
              </a:rPr>
              <a:t>Mejora continua del SGC en</a:t>
            </a:r>
          </a:p>
        </p:txBody>
      </p:sp>
      <p:sp>
        <p:nvSpPr>
          <p:cNvPr id="9" name="Rectángulo redondeado 8"/>
          <p:cNvSpPr/>
          <p:nvPr/>
        </p:nvSpPr>
        <p:spPr>
          <a:xfrm>
            <a:off x="638200" y="3021996"/>
            <a:ext cx="2048704" cy="65462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dirty="0">
                <a:solidFill>
                  <a:sysClr val="windowText" lastClr="000000"/>
                </a:solidFill>
              </a:rPr>
              <a:t>ADECUACIÓN</a:t>
            </a:r>
          </a:p>
        </p:txBody>
      </p:sp>
      <p:sp>
        <p:nvSpPr>
          <p:cNvPr id="10" name="Rectángulo redondeado 9"/>
          <p:cNvSpPr/>
          <p:nvPr/>
        </p:nvSpPr>
        <p:spPr>
          <a:xfrm>
            <a:off x="3307940" y="3021996"/>
            <a:ext cx="2328530" cy="65462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dirty="0">
                <a:solidFill>
                  <a:sysClr val="windowText" lastClr="000000"/>
                </a:solidFill>
              </a:rPr>
              <a:t>CONVENIENCIA</a:t>
            </a:r>
          </a:p>
        </p:txBody>
      </p:sp>
      <p:cxnSp>
        <p:nvCxnSpPr>
          <p:cNvPr id="11" name="Conector angular 10"/>
          <p:cNvCxnSpPr>
            <a:stCxn id="8" idx="2"/>
            <a:endCxn id="9" idx="0"/>
          </p:cNvCxnSpPr>
          <p:nvPr/>
        </p:nvCxnSpPr>
        <p:spPr>
          <a:xfrm rot="5400000">
            <a:off x="2846808" y="1401184"/>
            <a:ext cx="436556" cy="280506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angular 11"/>
          <p:cNvCxnSpPr>
            <a:stCxn id="8" idx="2"/>
            <a:endCxn id="10" idx="0"/>
          </p:cNvCxnSpPr>
          <p:nvPr/>
        </p:nvCxnSpPr>
        <p:spPr>
          <a:xfrm rot="16200000" flipH="1">
            <a:off x="4251634" y="2801425"/>
            <a:ext cx="436556" cy="458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redondeado 13"/>
          <p:cNvSpPr/>
          <p:nvPr/>
        </p:nvSpPr>
        <p:spPr>
          <a:xfrm>
            <a:off x="6292550" y="3021996"/>
            <a:ext cx="1745672" cy="65462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dirty="0">
                <a:solidFill>
                  <a:sysClr val="windowText" lastClr="000000"/>
                </a:solidFill>
              </a:rPr>
              <a:t>EFICACIA</a:t>
            </a:r>
          </a:p>
        </p:txBody>
      </p:sp>
      <p:cxnSp>
        <p:nvCxnSpPr>
          <p:cNvPr id="15" name="Conector angular 14"/>
          <p:cNvCxnSpPr>
            <a:stCxn id="8" idx="2"/>
            <a:endCxn id="14" idx="0"/>
          </p:cNvCxnSpPr>
          <p:nvPr/>
        </p:nvCxnSpPr>
        <p:spPr>
          <a:xfrm rot="16200000" flipH="1">
            <a:off x="5598225" y="1454835"/>
            <a:ext cx="436556" cy="269776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ángulo 17"/>
          <p:cNvSpPr/>
          <p:nvPr/>
        </p:nvSpPr>
        <p:spPr>
          <a:xfrm>
            <a:off x="426514" y="1718762"/>
            <a:ext cx="7973211" cy="21033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882808"/>
            <a:ext cx="615962" cy="58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2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52401" y="2188194"/>
            <a:ext cx="85930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chemeClr val="accent6">
                    <a:lumMod val="50000"/>
                  </a:schemeClr>
                </a:solidFill>
              </a:rPr>
              <a:t>Sistema de Gestión Ambiental</a:t>
            </a:r>
          </a:p>
          <a:p>
            <a:pPr algn="ctr"/>
            <a:r>
              <a:rPr lang="es-CO" sz="4400" b="1" dirty="0" smtClean="0">
                <a:solidFill>
                  <a:schemeClr val="accent6">
                    <a:lumMod val="50000"/>
                  </a:schemeClr>
                </a:solidFill>
              </a:rPr>
              <a:t>NTC-ISO14001:2015</a:t>
            </a:r>
            <a:endParaRPr lang="es-CO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78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4671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Elipse"/>
          <p:cNvSpPr/>
          <p:nvPr/>
        </p:nvSpPr>
        <p:spPr>
          <a:xfrm>
            <a:off x="-11928" y="5237702"/>
            <a:ext cx="2592288" cy="57606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1"/>
                </a:solidFill>
              </a:rPr>
              <a:t>10. Mejora</a:t>
            </a:r>
          </a:p>
        </p:txBody>
      </p:sp>
      <p:sp>
        <p:nvSpPr>
          <p:cNvPr id="15" name="14 Elipse"/>
          <p:cNvSpPr/>
          <p:nvPr/>
        </p:nvSpPr>
        <p:spPr>
          <a:xfrm>
            <a:off x="353316" y="4511392"/>
            <a:ext cx="287717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accent3">
                    <a:lumMod val="50000"/>
                  </a:schemeClr>
                </a:solidFill>
              </a:rPr>
              <a:t>9. Evaluación del desempeño</a:t>
            </a:r>
            <a:endParaRPr lang="es-CO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638200" y="3795388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accent3">
                    <a:lumMod val="50000"/>
                  </a:schemeClr>
                </a:solidFill>
              </a:rPr>
              <a:t>8.  Operación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131323" y="3071976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accent3">
                    <a:lumMod val="50000"/>
                  </a:schemeClr>
                </a:solidFill>
              </a:rPr>
              <a:t>7. Apoyo</a:t>
            </a:r>
          </a:p>
        </p:txBody>
      </p:sp>
      <p:sp>
        <p:nvSpPr>
          <p:cNvPr id="11" name="10 Elipse"/>
          <p:cNvSpPr/>
          <p:nvPr/>
        </p:nvSpPr>
        <p:spPr>
          <a:xfrm>
            <a:off x="887065" y="2376948"/>
            <a:ext cx="2770535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accent3">
                    <a:lumMod val="50000"/>
                  </a:schemeClr>
                </a:solidFill>
              </a:rPr>
              <a:t>6. Planificación</a:t>
            </a:r>
          </a:p>
        </p:txBody>
      </p:sp>
      <p:sp>
        <p:nvSpPr>
          <p:cNvPr id="6" name="5 Elipse"/>
          <p:cNvSpPr/>
          <p:nvPr/>
        </p:nvSpPr>
        <p:spPr>
          <a:xfrm>
            <a:off x="137787" y="924328"/>
            <a:ext cx="2634013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accent3">
                    <a:lumMod val="50000"/>
                  </a:schemeClr>
                </a:solidFill>
              </a:rPr>
              <a:t>4. Contexto de la Organización</a:t>
            </a:r>
            <a:endParaRPr lang="es-CO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713356" y="1656934"/>
            <a:ext cx="251713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accent3">
                    <a:lumMod val="50000"/>
                  </a:schemeClr>
                </a:solidFill>
              </a:rPr>
              <a:t>5. Liderazgo</a:t>
            </a: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79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19 Luna"/>
          <p:cNvSpPr/>
          <p:nvPr/>
        </p:nvSpPr>
        <p:spPr>
          <a:xfrm rot="10800000">
            <a:off x="-183911" y="924328"/>
            <a:ext cx="1315233" cy="4608512"/>
          </a:xfrm>
          <a:prstGeom prst="moon">
            <a:avLst>
              <a:gd name="adj" fmla="val 8750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3648040"/>
            <a:ext cx="3933171" cy="1739974"/>
          </a:xfrm>
          <a:prstGeom prst="borderCallout1">
            <a:avLst>
              <a:gd name="adj1" fmla="val 24042"/>
              <a:gd name="adj2" fmla="val -4830"/>
              <a:gd name="adj3" fmla="val 101159"/>
              <a:gd name="adj4" fmla="val -45818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339933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2654" indent="-272654"/>
            <a:r>
              <a:rPr lang="es-CO" sz="2000" b="1" u="sng" dirty="0">
                <a:solidFill>
                  <a:schemeClr val="accent3">
                    <a:lumMod val="50000"/>
                  </a:schemeClr>
                </a:solidFill>
              </a:rPr>
              <a:t>10.1 Generalidades</a:t>
            </a:r>
          </a:p>
          <a:p>
            <a:pPr marL="272654" indent="-272654"/>
            <a:r>
              <a:rPr lang="es-CO" sz="2000" dirty="0">
                <a:solidFill>
                  <a:schemeClr val="accent3">
                    <a:lumMod val="50000"/>
                  </a:schemeClr>
                </a:solidFill>
              </a:rPr>
              <a:t>10.2 No conformidad y acción correctiva</a:t>
            </a:r>
          </a:p>
          <a:p>
            <a:pPr marL="272654" indent="-272654"/>
            <a:r>
              <a:rPr lang="es-CO" sz="2000" dirty="0">
                <a:solidFill>
                  <a:schemeClr val="accent3">
                    <a:lumMod val="50000"/>
                  </a:schemeClr>
                </a:solidFill>
              </a:rPr>
              <a:t>10.3 Mejora continua</a:t>
            </a:r>
          </a:p>
        </p:txBody>
      </p:sp>
      <p:sp>
        <p:nvSpPr>
          <p:cNvPr id="18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</a:t>
            </a: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ISO14001:2015</a:t>
            </a:r>
            <a:endParaRPr lang="es-CO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34" y="2855934"/>
            <a:ext cx="611144" cy="57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1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329610" y="1349495"/>
            <a:ext cx="8272130" cy="3817928"/>
          </a:xfrm>
          <a:prstGeom prst="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just">
              <a:lnSpc>
                <a:spcPct val="130000"/>
              </a:lnSpc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r>
              <a:rPr lang="es-CO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Proceso </a:t>
            </a:r>
            <a:r>
              <a:rPr lang="es-CO" sz="20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misional</a:t>
            </a:r>
            <a:r>
              <a:rPr lang="es-CO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es-CO" sz="20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(o de la prestación del servicio</a:t>
            </a:r>
            <a:r>
              <a:rPr lang="es-CO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):</a:t>
            </a:r>
            <a:r>
              <a:rPr lang="es-CO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es-CO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incluyen todos los procesos que proporcionan el resultado previsto por la Universidad en el cumplimiento de su objeto social o razón de ser. Los procesos misionales constituyen los </a:t>
            </a:r>
            <a:r>
              <a:rPr lang="es-CO" sz="2000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Macroprocesos</a:t>
            </a:r>
            <a:r>
              <a:rPr lang="es-CO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 misionales: Formación, Extensión e Investigación, creación artística e innovación.</a:t>
            </a:r>
          </a:p>
          <a:p>
            <a:pPr marL="342900" indent="-342900" algn="just">
              <a:lnSpc>
                <a:spcPct val="130000"/>
              </a:lnSpc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endParaRPr lang="es-CO" sz="2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  <a:sym typeface="Wingdings" pitchFamily="2" charset="2"/>
            </a:endParaRPr>
          </a:p>
          <a:p>
            <a:pPr marL="342900" indent="-342900" algn="just">
              <a:lnSpc>
                <a:spcPct val="130000"/>
              </a:lnSpc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r>
              <a:rPr lang="es-CO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Procesos </a:t>
            </a:r>
            <a:r>
              <a:rPr lang="es-CO" sz="20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de apoyo: </a:t>
            </a:r>
            <a:r>
              <a:rPr lang="es-CO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incluyen todos aquellos procesos para la provisión de los recursos que son necesarios en los procesos estratégicos, misionales, especiales y de evaluación.</a:t>
            </a:r>
          </a:p>
        </p:txBody>
      </p:sp>
      <p:sp>
        <p:nvSpPr>
          <p:cNvPr id="8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612673" y="5188499"/>
            <a:ext cx="7001692" cy="302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>
                <a:latin typeface="Calibri" pitchFamily="34" charset="0"/>
                <a:cs typeface="Calibri" pitchFamily="34" charset="0"/>
                <a:sym typeface="Wingdings" pitchFamily="2" charset="2"/>
              </a:rPr>
              <a:t>Procedimiento para el tratamiento de fallas en la prestación del </a:t>
            </a: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servicio/producto</a:t>
            </a:r>
            <a:r>
              <a:rPr lang="es-CO" sz="1050" dirty="0">
                <a:latin typeface="Calibri" pitchFamily="34" charset="0"/>
                <a:cs typeface="Calibri" pitchFamily="34" charset="0"/>
                <a:sym typeface="Wingdings" pitchFamily="2" charset="2"/>
              </a:rPr>
              <a:t>. </a:t>
            </a: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U.PR.15.001.006. Versión 4.0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33" name="WordArt 2"/>
          <p:cNvSpPr>
            <a:spLocks noChangeArrowheads="1" noChangeShapeType="1" noTextEdit="1"/>
          </p:cNvSpPr>
          <p:nvPr/>
        </p:nvSpPr>
        <p:spPr bwMode="auto">
          <a:xfrm>
            <a:off x="3324446" y="172351"/>
            <a:ext cx="3533553" cy="204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ct val="75000"/>
              </a:lnSpc>
            </a:pP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Vocabulario</a:t>
            </a:r>
            <a:endParaRPr lang="es-MX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2" descr="Resultado de imagen para universidad nacional de colomb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71" y="51466"/>
            <a:ext cx="1881886" cy="7773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32448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6 Rectángulo"/>
          <p:cNvSpPr/>
          <p:nvPr/>
        </p:nvSpPr>
        <p:spPr>
          <a:xfrm>
            <a:off x="691116" y="2317539"/>
            <a:ext cx="3264196" cy="6386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ysClr val="windowText" lastClr="000000"/>
                </a:solidFill>
              </a:rPr>
              <a:t>9.1 Seguimiento, medición, análisis y evaluación</a:t>
            </a:r>
          </a:p>
        </p:txBody>
      </p:sp>
      <p:sp>
        <p:nvSpPr>
          <p:cNvPr id="5" name="27 Rectángulo"/>
          <p:cNvSpPr/>
          <p:nvPr/>
        </p:nvSpPr>
        <p:spPr>
          <a:xfrm>
            <a:off x="691114" y="3095178"/>
            <a:ext cx="3264196" cy="333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ysClr val="windowText" lastClr="000000"/>
                </a:solidFill>
              </a:rPr>
              <a:t>9.2 Auditoría interna</a:t>
            </a:r>
          </a:p>
        </p:txBody>
      </p:sp>
      <p:sp>
        <p:nvSpPr>
          <p:cNvPr id="6" name="28 Rectángulo"/>
          <p:cNvSpPr/>
          <p:nvPr/>
        </p:nvSpPr>
        <p:spPr>
          <a:xfrm>
            <a:off x="691115" y="3616281"/>
            <a:ext cx="3264196" cy="333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ysClr val="windowText" lastClr="000000"/>
                </a:solidFill>
              </a:rPr>
              <a:t>9.3 Revisión por la dirección</a:t>
            </a:r>
          </a:p>
        </p:txBody>
      </p:sp>
      <p:sp>
        <p:nvSpPr>
          <p:cNvPr id="7" name="Rectángulo 6"/>
          <p:cNvSpPr/>
          <p:nvPr/>
        </p:nvSpPr>
        <p:spPr>
          <a:xfrm>
            <a:off x="372140" y="1584251"/>
            <a:ext cx="4210493" cy="3657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 smtClean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 smtClean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 smtClean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r>
              <a:rPr lang="es-CO" dirty="0" smtClean="0">
                <a:solidFill>
                  <a:schemeClr val="tx1"/>
                </a:solidFill>
              </a:rPr>
              <a:t>OPORTUNIDADES </a:t>
            </a:r>
            <a:r>
              <a:rPr lang="es-CO" dirty="0">
                <a:solidFill>
                  <a:schemeClr val="tx1"/>
                </a:solidFill>
              </a:rPr>
              <a:t>DE MEJORA</a:t>
            </a:r>
          </a:p>
        </p:txBody>
      </p:sp>
      <p:sp>
        <p:nvSpPr>
          <p:cNvPr id="8" name="Flecha derecha 7"/>
          <p:cNvSpPr/>
          <p:nvPr/>
        </p:nvSpPr>
        <p:spPr>
          <a:xfrm>
            <a:off x="4693187" y="2983057"/>
            <a:ext cx="820882" cy="570255"/>
          </a:xfrm>
          <a:prstGeom prst="rightArrow">
            <a:avLst/>
          </a:prstGeom>
          <a:solidFill>
            <a:srgbClr val="89B42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400"/>
          </a:p>
        </p:txBody>
      </p:sp>
      <p:sp>
        <p:nvSpPr>
          <p:cNvPr id="9" name="26 Rectángulo"/>
          <p:cNvSpPr/>
          <p:nvPr/>
        </p:nvSpPr>
        <p:spPr>
          <a:xfrm>
            <a:off x="5624623" y="2914637"/>
            <a:ext cx="2743200" cy="6386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ysClr val="windowText" lastClr="000000"/>
                </a:solidFill>
              </a:rPr>
              <a:t>Implementar las acciones necesarias</a:t>
            </a:r>
          </a:p>
        </p:txBody>
      </p:sp>
      <p:sp>
        <p:nvSpPr>
          <p:cNvPr id="10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1" name="22 Llamada con línea 1"/>
          <p:cNvSpPr/>
          <p:nvPr/>
        </p:nvSpPr>
        <p:spPr>
          <a:xfrm>
            <a:off x="4459266" y="97476"/>
            <a:ext cx="4113234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10.1 Generalidades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34" y="859016"/>
            <a:ext cx="611144" cy="576221"/>
          </a:xfrm>
          <a:prstGeom prst="rect">
            <a:avLst/>
          </a:prstGeom>
        </p:spPr>
      </p:pic>
      <p:sp>
        <p:nvSpPr>
          <p:cNvPr id="13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80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16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Elipse"/>
          <p:cNvSpPr/>
          <p:nvPr/>
        </p:nvSpPr>
        <p:spPr>
          <a:xfrm>
            <a:off x="-11928" y="5237702"/>
            <a:ext cx="2592288" cy="57606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1"/>
                </a:solidFill>
              </a:rPr>
              <a:t>10. Mejora</a:t>
            </a:r>
          </a:p>
        </p:txBody>
      </p:sp>
      <p:sp>
        <p:nvSpPr>
          <p:cNvPr id="15" name="14 Elipse"/>
          <p:cNvSpPr/>
          <p:nvPr/>
        </p:nvSpPr>
        <p:spPr>
          <a:xfrm>
            <a:off x="353316" y="4511392"/>
            <a:ext cx="287717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accent3">
                    <a:lumMod val="50000"/>
                  </a:schemeClr>
                </a:solidFill>
              </a:rPr>
              <a:t>9. Evaluación del desempeño</a:t>
            </a:r>
            <a:endParaRPr lang="es-CO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638200" y="3795388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accent3">
                    <a:lumMod val="50000"/>
                  </a:schemeClr>
                </a:solidFill>
              </a:rPr>
              <a:t>8.  Operación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131323" y="3071976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accent3">
                    <a:lumMod val="50000"/>
                  </a:schemeClr>
                </a:solidFill>
              </a:rPr>
              <a:t>7. Apoyo</a:t>
            </a:r>
          </a:p>
        </p:txBody>
      </p:sp>
      <p:sp>
        <p:nvSpPr>
          <p:cNvPr id="11" name="10 Elipse"/>
          <p:cNvSpPr/>
          <p:nvPr/>
        </p:nvSpPr>
        <p:spPr>
          <a:xfrm>
            <a:off x="887065" y="2376948"/>
            <a:ext cx="2770535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accent3">
                    <a:lumMod val="50000"/>
                  </a:schemeClr>
                </a:solidFill>
              </a:rPr>
              <a:t>6. Planificación</a:t>
            </a:r>
          </a:p>
        </p:txBody>
      </p:sp>
      <p:sp>
        <p:nvSpPr>
          <p:cNvPr id="6" name="5 Elipse"/>
          <p:cNvSpPr/>
          <p:nvPr/>
        </p:nvSpPr>
        <p:spPr>
          <a:xfrm>
            <a:off x="137787" y="924328"/>
            <a:ext cx="2634013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accent3">
                    <a:lumMod val="50000"/>
                  </a:schemeClr>
                </a:solidFill>
              </a:rPr>
              <a:t>4. Contexto de la Organización</a:t>
            </a:r>
            <a:endParaRPr lang="es-CO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713356" y="1656934"/>
            <a:ext cx="251713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accent3">
                    <a:lumMod val="50000"/>
                  </a:schemeClr>
                </a:solidFill>
              </a:rPr>
              <a:t>5. Liderazgo</a:t>
            </a: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81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19 Luna"/>
          <p:cNvSpPr/>
          <p:nvPr/>
        </p:nvSpPr>
        <p:spPr>
          <a:xfrm rot="10800000">
            <a:off x="-183911" y="924328"/>
            <a:ext cx="1315233" cy="4608512"/>
          </a:xfrm>
          <a:prstGeom prst="moon">
            <a:avLst>
              <a:gd name="adj" fmla="val 8750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3648040"/>
            <a:ext cx="3933171" cy="1739974"/>
          </a:xfrm>
          <a:prstGeom prst="borderCallout1">
            <a:avLst>
              <a:gd name="adj1" fmla="val 24042"/>
              <a:gd name="adj2" fmla="val -4830"/>
              <a:gd name="adj3" fmla="val 101159"/>
              <a:gd name="adj4" fmla="val -45818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339933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2654" indent="-272654"/>
            <a:r>
              <a:rPr lang="es-CO" sz="2000" dirty="0">
                <a:solidFill>
                  <a:schemeClr val="accent3">
                    <a:lumMod val="50000"/>
                  </a:schemeClr>
                </a:solidFill>
              </a:rPr>
              <a:t>10.1 Generalidades</a:t>
            </a:r>
          </a:p>
          <a:p>
            <a:pPr marL="403622" indent="-403622"/>
            <a:r>
              <a:rPr lang="es-CO" sz="2000" b="1" u="sng" dirty="0">
                <a:solidFill>
                  <a:schemeClr val="accent3">
                    <a:lumMod val="50000"/>
                  </a:schemeClr>
                </a:solidFill>
              </a:rPr>
              <a:t>10.2 No conformidad y acción correctiva</a:t>
            </a:r>
          </a:p>
          <a:p>
            <a:pPr marL="272654" indent="-272654"/>
            <a:r>
              <a:rPr lang="es-CO" sz="2000" dirty="0">
                <a:solidFill>
                  <a:schemeClr val="accent3">
                    <a:lumMod val="50000"/>
                  </a:schemeClr>
                </a:solidFill>
              </a:rPr>
              <a:t>10.3 Mejora continua</a:t>
            </a:r>
          </a:p>
        </p:txBody>
      </p:sp>
      <p:sp>
        <p:nvSpPr>
          <p:cNvPr id="18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</a:t>
            </a: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ISO14001:2015</a:t>
            </a:r>
            <a:endParaRPr lang="es-CO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34" y="2855934"/>
            <a:ext cx="611144" cy="57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11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1" name="22 Llamada con línea 1"/>
          <p:cNvSpPr/>
          <p:nvPr/>
        </p:nvSpPr>
        <p:spPr>
          <a:xfrm>
            <a:off x="4459266" y="97476"/>
            <a:ext cx="4113234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10.2 No conformidad y acción correctiva (1/3)</a:t>
            </a:r>
          </a:p>
        </p:txBody>
      </p:sp>
      <p:sp>
        <p:nvSpPr>
          <p:cNvPr id="12" name="25 Rectángulo"/>
          <p:cNvSpPr/>
          <p:nvPr/>
        </p:nvSpPr>
        <p:spPr>
          <a:xfrm>
            <a:off x="3445330" y="1276440"/>
            <a:ext cx="2917371" cy="6370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Reaccionar y cuando sea aplicable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3" name="60 Rectángulo"/>
          <p:cNvSpPr/>
          <p:nvPr/>
        </p:nvSpPr>
        <p:spPr>
          <a:xfrm>
            <a:off x="3445330" y="2400828"/>
            <a:ext cx="2928465" cy="11623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Evaluar la necesidad de acciones para eliminar las causas y evitar que vuelva a ocurrir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4" name="63 Rectángulo"/>
          <p:cNvSpPr/>
          <p:nvPr/>
        </p:nvSpPr>
        <p:spPr>
          <a:xfrm>
            <a:off x="3445330" y="3645885"/>
            <a:ext cx="2928465" cy="6370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Implementar acciones necesarias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5" name="18 Elipse"/>
          <p:cNvSpPr/>
          <p:nvPr/>
        </p:nvSpPr>
        <p:spPr>
          <a:xfrm>
            <a:off x="155575" y="2549572"/>
            <a:ext cx="2727325" cy="16129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Cuando ocurra una no conformidad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6" name="32 Abrir llave"/>
          <p:cNvSpPr/>
          <p:nvPr/>
        </p:nvSpPr>
        <p:spPr>
          <a:xfrm>
            <a:off x="3071336" y="1079500"/>
            <a:ext cx="294164" cy="4826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i="1"/>
          </a:p>
        </p:txBody>
      </p:sp>
      <p:sp>
        <p:nvSpPr>
          <p:cNvPr id="17" name="24 Rectángulo"/>
          <p:cNvSpPr/>
          <p:nvPr/>
        </p:nvSpPr>
        <p:spPr>
          <a:xfrm>
            <a:off x="6555263" y="1035137"/>
            <a:ext cx="2142169" cy="4119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Tomar acción para controlarla y corregirla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sp>
        <p:nvSpPr>
          <p:cNvPr id="18" name="29 Rectángulo"/>
          <p:cNvSpPr/>
          <p:nvPr/>
        </p:nvSpPr>
        <p:spPr>
          <a:xfrm>
            <a:off x="6555263" y="1594985"/>
            <a:ext cx="2142169" cy="5100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Enfrentar consecuencias, incluida mitigación de impactos ambientales adversos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19" name="35 Conector recto"/>
          <p:cNvCxnSpPr>
            <a:stCxn id="12" idx="3"/>
            <a:endCxn id="17" idx="1"/>
          </p:cNvCxnSpPr>
          <p:nvPr/>
        </p:nvCxnSpPr>
        <p:spPr>
          <a:xfrm flipV="1">
            <a:off x="6362701" y="1241122"/>
            <a:ext cx="192562" cy="3538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37 Conector recto"/>
          <p:cNvCxnSpPr>
            <a:stCxn id="12" idx="3"/>
            <a:endCxn id="18" idx="1"/>
          </p:cNvCxnSpPr>
          <p:nvPr/>
        </p:nvCxnSpPr>
        <p:spPr>
          <a:xfrm>
            <a:off x="6362701" y="1594984"/>
            <a:ext cx="192562" cy="2550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38 Rectángulo"/>
          <p:cNvSpPr/>
          <p:nvPr/>
        </p:nvSpPr>
        <p:spPr>
          <a:xfrm>
            <a:off x="6580664" y="2321286"/>
            <a:ext cx="2116768" cy="4119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Revisión de la no conformidad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sp>
        <p:nvSpPr>
          <p:cNvPr id="22" name="41 Rectángulo"/>
          <p:cNvSpPr/>
          <p:nvPr/>
        </p:nvSpPr>
        <p:spPr>
          <a:xfrm>
            <a:off x="6580664" y="2794165"/>
            <a:ext cx="2116768" cy="4119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Determinación de causas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23" name="42 Conector recto"/>
          <p:cNvCxnSpPr>
            <a:stCxn id="13" idx="3"/>
            <a:endCxn id="21" idx="1"/>
          </p:cNvCxnSpPr>
          <p:nvPr/>
        </p:nvCxnSpPr>
        <p:spPr>
          <a:xfrm flipV="1">
            <a:off x="6373795" y="2527271"/>
            <a:ext cx="206869" cy="473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43 Conector recto"/>
          <p:cNvCxnSpPr>
            <a:stCxn id="13" idx="3"/>
            <a:endCxn id="22" idx="1"/>
          </p:cNvCxnSpPr>
          <p:nvPr/>
        </p:nvCxnSpPr>
        <p:spPr>
          <a:xfrm flipV="1">
            <a:off x="6373795" y="3000150"/>
            <a:ext cx="206869" cy="8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47 Rectángulo"/>
          <p:cNvSpPr/>
          <p:nvPr/>
        </p:nvSpPr>
        <p:spPr>
          <a:xfrm>
            <a:off x="6555264" y="3267546"/>
            <a:ext cx="2116768" cy="4119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Determinar si existen no conformidades similares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26" name="49 Conector recto"/>
          <p:cNvCxnSpPr>
            <a:stCxn id="13" idx="3"/>
            <a:endCxn id="25" idx="1"/>
          </p:cNvCxnSpPr>
          <p:nvPr/>
        </p:nvCxnSpPr>
        <p:spPr>
          <a:xfrm>
            <a:off x="6373795" y="3001045"/>
            <a:ext cx="181469" cy="472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51 Rectángulo"/>
          <p:cNvSpPr/>
          <p:nvPr/>
        </p:nvSpPr>
        <p:spPr>
          <a:xfrm>
            <a:off x="3445330" y="4365672"/>
            <a:ext cx="2928465" cy="6370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Revisar la eficacia de las acciones tomadas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8" name="52 Rectángulo"/>
          <p:cNvSpPr/>
          <p:nvPr/>
        </p:nvSpPr>
        <p:spPr>
          <a:xfrm>
            <a:off x="3434236" y="5078960"/>
            <a:ext cx="2928465" cy="6370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Si fuera necesario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0" name="54 Rectángulo"/>
          <p:cNvSpPr/>
          <p:nvPr/>
        </p:nvSpPr>
        <p:spPr>
          <a:xfrm>
            <a:off x="6555264" y="5190956"/>
            <a:ext cx="2142168" cy="4119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Hacer cambios al SGA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32" name="56 Conector recto"/>
          <p:cNvCxnSpPr>
            <a:stCxn id="28" idx="3"/>
            <a:endCxn id="30" idx="1"/>
          </p:cNvCxnSpPr>
          <p:nvPr/>
        </p:nvCxnSpPr>
        <p:spPr>
          <a:xfrm flipV="1">
            <a:off x="6362701" y="5396941"/>
            <a:ext cx="192563" cy="5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Imagen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34" y="859016"/>
            <a:ext cx="611144" cy="576221"/>
          </a:xfrm>
          <a:prstGeom prst="rect">
            <a:avLst/>
          </a:prstGeom>
        </p:spPr>
      </p:pic>
      <p:sp>
        <p:nvSpPr>
          <p:cNvPr id="31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82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5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1" name="22 Llamada con línea 1"/>
          <p:cNvSpPr/>
          <p:nvPr/>
        </p:nvSpPr>
        <p:spPr>
          <a:xfrm>
            <a:off x="4459266" y="97476"/>
            <a:ext cx="4113234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10.2 No conformidad y acción correctiva (2/3)</a:t>
            </a:r>
          </a:p>
        </p:txBody>
      </p:sp>
      <p:sp>
        <p:nvSpPr>
          <p:cNvPr id="29" name="27 Rectángulo"/>
          <p:cNvSpPr/>
          <p:nvPr/>
        </p:nvSpPr>
        <p:spPr>
          <a:xfrm>
            <a:off x="1489580" y="1683691"/>
            <a:ext cx="5867399" cy="10942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Las acciones correctivas deben ser apropiadas a la importancia de los efectos de las no conformidades y a los impactos ambientales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1413380" y="3807080"/>
            <a:ext cx="2969686" cy="6370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Conservar información documentada 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3" name="33 Rectángulo"/>
          <p:cNvSpPr/>
          <p:nvPr/>
        </p:nvSpPr>
        <p:spPr>
          <a:xfrm>
            <a:off x="4610680" y="3628206"/>
            <a:ext cx="3237920" cy="4847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Naturaleza de las no conformidades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34" name="34 Rectángulo"/>
          <p:cNvSpPr/>
          <p:nvPr/>
        </p:nvSpPr>
        <p:spPr>
          <a:xfrm>
            <a:off x="4628687" y="4850400"/>
            <a:ext cx="3237920" cy="4847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Resultados de cualquier acción correctiva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sp>
        <p:nvSpPr>
          <p:cNvPr id="35" name="39 Abrir llave"/>
          <p:cNvSpPr/>
          <p:nvPr/>
        </p:nvSpPr>
        <p:spPr>
          <a:xfrm>
            <a:off x="4421166" y="3577406"/>
            <a:ext cx="125119" cy="1908994"/>
          </a:xfrm>
          <a:prstGeom prst="leftBrac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6" name="Picture 4" descr="http://www.comunidadbaratz.com/sites/default/files/shutterstock_1284196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05" y="4019251"/>
            <a:ext cx="536160" cy="3651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  <p:sp>
        <p:nvSpPr>
          <p:cNvPr id="37" name="34 Rectángulo"/>
          <p:cNvSpPr/>
          <p:nvPr/>
        </p:nvSpPr>
        <p:spPr>
          <a:xfrm>
            <a:off x="4628687" y="4239303"/>
            <a:ext cx="3237920" cy="4847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 smtClean="0">
                <a:solidFill>
                  <a:sysClr val="windowText" lastClr="000000"/>
                </a:solidFill>
              </a:rPr>
              <a:t>Acciones tomadas posteriormente</a:t>
            </a:r>
            <a:endParaRPr lang="es-CO" sz="1600" dirty="0">
              <a:solidFill>
                <a:sysClr val="windowText" lastClr="000000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34" y="859016"/>
            <a:ext cx="611144" cy="576221"/>
          </a:xfrm>
          <a:prstGeom prst="rect">
            <a:avLst/>
          </a:prstGeom>
        </p:spPr>
      </p:pic>
      <p:sp>
        <p:nvSpPr>
          <p:cNvPr id="13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83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66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3" name="Text Box 3"/>
          <p:cNvSpPr txBox="1">
            <a:spLocks noChangeArrowheads="1"/>
          </p:cNvSpPr>
          <p:nvPr/>
        </p:nvSpPr>
        <p:spPr bwMode="auto">
          <a:xfrm>
            <a:off x="3953729" y="1920991"/>
            <a:ext cx="2000250" cy="755976"/>
          </a:xfrm>
          <a:prstGeom prst="rect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MX" sz="1725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NO </a:t>
            </a:r>
          </a:p>
          <a:p>
            <a:pPr algn="ctr">
              <a:spcBef>
                <a:spcPct val="50000"/>
              </a:spcBef>
              <a:defRPr/>
            </a:pPr>
            <a:r>
              <a:rPr lang="es-MX" sz="1725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CONFORMIDAD</a:t>
            </a:r>
            <a:endParaRPr lang="es-ES" sz="1725" b="1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1829" y="1626905"/>
            <a:ext cx="3714750" cy="1485900"/>
            <a:chOff x="432" y="768"/>
            <a:chExt cx="3120" cy="1248"/>
          </a:xfrm>
        </p:grpSpPr>
        <p:sp>
          <p:nvSpPr>
            <p:cNvPr id="102414" name="Line 5"/>
            <p:cNvSpPr>
              <a:spLocks noChangeShapeType="1"/>
            </p:cNvSpPr>
            <p:nvPr/>
          </p:nvSpPr>
          <p:spPr bwMode="auto">
            <a:xfrm>
              <a:off x="432" y="1351"/>
              <a:ext cx="3120" cy="0"/>
            </a:xfrm>
            <a:prstGeom prst="line">
              <a:avLst/>
            </a:prstGeom>
            <a:noFill/>
            <a:ln w="139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 sz="135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2415" name="Line 6"/>
            <p:cNvSpPr>
              <a:spLocks noChangeShapeType="1"/>
            </p:cNvSpPr>
            <p:nvPr/>
          </p:nvSpPr>
          <p:spPr bwMode="auto">
            <a:xfrm>
              <a:off x="768" y="768"/>
              <a:ext cx="672" cy="576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 sz="135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2416" name="Line 7"/>
            <p:cNvSpPr>
              <a:spLocks noChangeShapeType="1"/>
            </p:cNvSpPr>
            <p:nvPr/>
          </p:nvSpPr>
          <p:spPr bwMode="auto">
            <a:xfrm>
              <a:off x="1968" y="768"/>
              <a:ext cx="672" cy="576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 sz="135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2417" name="Line 8"/>
            <p:cNvSpPr>
              <a:spLocks noChangeShapeType="1"/>
            </p:cNvSpPr>
            <p:nvPr/>
          </p:nvSpPr>
          <p:spPr bwMode="auto">
            <a:xfrm rot="-5212947">
              <a:off x="768" y="1392"/>
              <a:ext cx="672" cy="576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 sz="135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2418" name="Line 9"/>
            <p:cNvSpPr>
              <a:spLocks noChangeShapeType="1"/>
            </p:cNvSpPr>
            <p:nvPr/>
          </p:nvSpPr>
          <p:spPr bwMode="auto">
            <a:xfrm rot="-5212947">
              <a:off x="1968" y="1392"/>
              <a:ext cx="672" cy="576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CO" sz="135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2419" name="Text Box 10"/>
            <p:cNvSpPr txBox="1">
              <a:spLocks noChangeArrowheads="1"/>
            </p:cNvSpPr>
            <p:nvPr/>
          </p:nvSpPr>
          <p:spPr bwMode="auto">
            <a:xfrm>
              <a:off x="1296" y="1046"/>
              <a:ext cx="110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s-MX" sz="1350" b="1" dirty="0">
                  <a:solidFill>
                    <a:srgbClr val="00339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CAUSAS</a:t>
              </a:r>
              <a:endParaRPr lang="es-ES" sz="1350" b="1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-11052" y="3120775"/>
            <a:ext cx="2021681" cy="1028700"/>
            <a:chOff x="387" y="2112"/>
            <a:chExt cx="1581" cy="864"/>
          </a:xfrm>
        </p:grpSpPr>
        <p:sp>
          <p:nvSpPr>
            <p:cNvPr id="102412" name="AutoShape 12"/>
            <p:cNvSpPr>
              <a:spLocks noChangeArrowheads="1"/>
            </p:cNvSpPr>
            <p:nvPr/>
          </p:nvSpPr>
          <p:spPr bwMode="auto">
            <a:xfrm>
              <a:off x="1488" y="2112"/>
              <a:ext cx="480" cy="864"/>
            </a:xfrm>
            <a:prstGeom prst="upArrow">
              <a:avLst>
                <a:gd name="adj1" fmla="val 50000"/>
                <a:gd name="adj2" fmla="val 4500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s-CO" sz="135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3773" name="Text Box 13"/>
            <p:cNvSpPr txBox="1">
              <a:spLocks noChangeArrowheads="1"/>
            </p:cNvSpPr>
            <p:nvPr/>
          </p:nvSpPr>
          <p:spPr bwMode="auto">
            <a:xfrm>
              <a:off x="387" y="2448"/>
              <a:ext cx="1245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MX" dirty="0">
                  <a:solidFill>
                    <a:srgbClr val="00339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ELIMINAR</a:t>
              </a:r>
              <a:endParaRPr lang="es-ES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3364370" y="3120775"/>
            <a:ext cx="1960959" cy="1028700"/>
            <a:chOff x="3223" y="2112"/>
            <a:chExt cx="1529" cy="864"/>
          </a:xfrm>
        </p:grpSpPr>
        <p:sp>
          <p:nvSpPr>
            <p:cNvPr id="102410" name="AutoShape 15"/>
            <p:cNvSpPr>
              <a:spLocks noChangeArrowheads="1"/>
            </p:cNvSpPr>
            <p:nvPr/>
          </p:nvSpPr>
          <p:spPr bwMode="auto">
            <a:xfrm>
              <a:off x="4272" y="2112"/>
              <a:ext cx="480" cy="864"/>
            </a:xfrm>
            <a:prstGeom prst="upArrow">
              <a:avLst>
                <a:gd name="adj1" fmla="val 50000"/>
                <a:gd name="adj2" fmla="val 4500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s-CO" sz="135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3776" name="Text Box 16"/>
            <p:cNvSpPr txBox="1">
              <a:spLocks noChangeArrowheads="1"/>
            </p:cNvSpPr>
            <p:nvPr/>
          </p:nvSpPr>
          <p:spPr bwMode="auto">
            <a:xfrm>
              <a:off x="3223" y="2448"/>
              <a:ext cx="1241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MX" dirty="0">
                  <a:solidFill>
                    <a:srgbClr val="00339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ELIMINAR</a:t>
              </a:r>
              <a:endParaRPr lang="es-ES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73777" name="Text Box 17"/>
          <p:cNvSpPr txBox="1">
            <a:spLocks noChangeArrowheads="1"/>
          </p:cNvSpPr>
          <p:nvPr/>
        </p:nvSpPr>
        <p:spPr bwMode="auto">
          <a:xfrm>
            <a:off x="685465" y="4263776"/>
            <a:ext cx="20681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MX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ACCIÓN CORRECTIVA</a:t>
            </a:r>
            <a:endParaRPr lang="es-ES" sz="16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3778" name="Text Box 18"/>
          <p:cNvSpPr txBox="1">
            <a:spLocks noChangeArrowheads="1"/>
          </p:cNvSpPr>
          <p:nvPr/>
        </p:nvSpPr>
        <p:spPr bwMode="auto">
          <a:xfrm>
            <a:off x="3846574" y="4263776"/>
            <a:ext cx="20502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MX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CORRECCIÓN</a:t>
            </a:r>
            <a:endParaRPr lang="es-ES" sz="16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6894356" y="2120944"/>
            <a:ext cx="2000250" cy="357790"/>
          </a:xfrm>
          <a:prstGeom prst="rect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MX" sz="1725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CONSECUENCIAS</a:t>
            </a:r>
            <a:endParaRPr lang="es-ES" sz="1725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6" name="Conector recto de flecha 5"/>
          <p:cNvCxnSpPr>
            <a:stCxn id="373763" idx="3"/>
            <a:endCxn id="22" idx="1"/>
          </p:cNvCxnSpPr>
          <p:nvPr/>
        </p:nvCxnSpPr>
        <p:spPr>
          <a:xfrm flipV="1">
            <a:off x="5953979" y="2288298"/>
            <a:ext cx="940377" cy="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14"/>
          <p:cNvGrpSpPr>
            <a:grpSpLocks/>
          </p:cNvGrpSpPr>
          <p:nvPr/>
        </p:nvGrpSpPr>
        <p:grpSpPr bwMode="auto">
          <a:xfrm>
            <a:off x="6332054" y="3120775"/>
            <a:ext cx="1960959" cy="1028700"/>
            <a:chOff x="3223" y="2112"/>
            <a:chExt cx="1529" cy="864"/>
          </a:xfrm>
        </p:grpSpPr>
        <p:sp>
          <p:nvSpPr>
            <p:cNvPr id="27" name="AutoShape 15"/>
            <p:cNvSpPr>
              <a:spLocks noChangeArrowheads="1"/>
            </p:cNvSpPr>
            <p:nvPr/>
          </p:nvSpPr>
          <p:spPr bwMode="auto">
            <a:xfrm>
              <a:off x="4272" y="2112"/>
              <a:ext cx="480" cy="864"/>
            </a:xfrm>
            <a:prstGeom prst="upArrow">
              <a:avLst>
                <a:gd name="adj1" fmla="val 50000"/>
                <a:gd name="adj2" fmla="val 4500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s-CO" sz="135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8" name="Text Box 16"/>
            <p:cNvSpPr txBox="1">
              <a:spLocks noChangeArrowheads="1"/>
            </p:cNvSpPr>
            <p:nvPr/>
          </p:nvSpPr>
          <p:spPr bwMode="auto">
            <a:xfrm>
              <a:off x="3223" y="2448"/>
              <a:ext cx="1241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s-MX" dirty="0">
                  <a:solidFill>
                    <a:srgbClr val="00339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ENFRENTAR</a:t>
              </a:r>
              <a:endParaRPr lang="es-ES" dirty="0">
                <a:solidFill>
                  <a:srgbClr val="003399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6549656" y="4180648"/>
            <a:ext cx="252159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MX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MITIGACIÓN DE LOS</a:t>
            </a:r>
            <a:r>
              <a:rPr lang="es-ES" sz="16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IMPACTOS AMBIENTALES ADVERSOS</a:t>
            </a:r>
            <a:endParaRPr lang="es-MX" sz="16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4007475" y="1019864"/>
            <a:ext cx="2000250" cy="646331"/>
          </a:xfrm>
          <a:prstGeom prst="rect">
            <a:avLst/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MX" sz="1200" b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¿EXISTEN NO CONFORMIDADES SIMILARES O POTENCIALES?</a:t>
            </a:r>
            <a:endParaRPr lang="es-ES" sz="1200" b="1" dirty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Flecha arriba 7"/>
          <p:cNvSpPr/>
          <p:nvPr/>
        </p:nvSpPr>
        <p:spPr>
          <a:xfrm>
            <a:off x="4871701" y="1716887"/>
            <a:ext cx="271799" cy="2041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Documento 31"/>
          <p:cNvSpPr/>
          <p:nvPr/>
        </p:nvSpPr>
        <p:spPr>
          <a:xfrm>
            <a:off x="1359073" y="5144670"/>
            <a:ext cx="6564577" cy="544718"/>
          </a:xfrm>
          <a:prstGeom prst="flowChartDocumen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CONSERVAR INFORMACIÓN DOCUMENTADA</a:t>
            </a:r>
          </a:p>
        </p:txBody>
      </p:sp>
      <p:sp>
        <p:nvSpPr>
          <p:cNvPr id="31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34" name="22 Llamada con línea 1"/>
          <p:cNvSpPr/>
          <p:nvPr/>
        </p:nvSpPr>
        <p:spPr>
          <a:xfrm>
            <a:off x="4459266" y="97476"/>
            <a:ext cx="4113234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10.2 No conformidad y acción correctiva (2/3)</a:t>
            </a:r>
          </a:p>
        </p:txBody>
      </p:sp>
      <p:pic>
        <p:nvPicPr>
          <p:cNvPr id="35" name="Imagen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34" y="859016"/>
            <a:ext cx="611144" cy="576221"/>
          </a:xfrm>
          <a:prstGeom prst="rect">
            <a:avLst/>
          </a:prstGeom>
        </p:spPr>
      </p:pic>
      <p:sp>
        <p:nvSpPr>
          <p:cNvPr id="33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84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00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3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3777" grpId="0"/>
      <p:bldP spid="373778" grpId="0"/>
      <p:bldP spid="22" grpId="0" animBg="1"/>
      <p:bldP spid="29" grpId="0"/>
      <p:bldP spid="32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Elipse"/>
          <p:cNvSpPr/>
          <p:nvPr/>
        </p:nvSpPr>
        <p:spPr>
          <a:xfrm>
            <a:off x="-11928" y="5237702"/>
            <a:ext cx="2592288" cy="57606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1"/>
                </a:solidFill>
              </a:rPr>
              <a:t>10. Mejora</a:t>
            </a:r>
          </a:p>
        </p:txBody>
      </p:sp>
      <p:sp>
        <p:nvSpPr>
          <p:cNvPr id="15" name="14 Elipse"/>
          <p:cNvSpPr/>
          <p:nvPr/>
        </p:nvSpPr>
        <p:spPr>
          <a:xfrm>
            <a:off x="353316" y="4511392"/>
            <a:ext cx="287717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accent3">
                    <a:lumMod val="50000"/>
                  </a:schemeClr>
                </a:solidFill>
              </a:rPr>
              <a:t>9. Evaluación del desempeño</a:t>
            </a:r>
            <a:endParaRPr lang="es-CO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12 Elipse"/>
          <p:cNvSpPr/>
          <p:nvPr/>
        </p:nvSpPr>
        <p:spPr>
          <a:xfrm>
            <a:off x="638200" y="3795388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>
                <a:solidFill>
                  <a:schemeClr val="accent3">
                    <a:lumMod val="50000"/>
                  </a:schemeClr>
                </a:solidFill>
              </a:rPr>
              <a:t>8.  Operación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131323" y="3071976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accent3">
                    <a:lumMod val="50000"/>
                  </a:schemeClr>
                </a:solidFill>
              </a:rPr>
              <a:t>7. Apoyo</a:t>
            </a:r>
          </a:p>
        </p:txBody>
      </p:sp>
      <p:sp>
        <p:nvSpPr>
          <p:cNvPr id="11" name="10 Elipse"/>
          <p:cNvSpPr/>
          <p:nvPr/>
        </p:nvSpPr>
        <p:spPr>
          <a:xfrm>
            <a:off x="887065" y="2376948"/>
            <a:ext cx="2770535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accent3">
                    <a:lumMod val="50000"/>
                  </a:schemeClr>
                </a:solidFill>
              </a:rPr>
              <a:t>6. Planificación</a:t>
            </a:r>
          </a:p>
        </p:txBody>
      </p:sp>
      <p:sp>
        <p:nvSpPr>
          <p:cNvPr id="6" name="5 Elipse"/>
          <p:cNvSpPr/>
          <p:nvPr/>
        </p:nvSpPr>
        <p:spPr>
          <a:xfrm>
            <a:off x="137787" y="924328"/>
            <a:ext cx="2634013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accent3">
                    <a:lumMod val="50000"/>
                  </a:schemeClr>
                </a:solidFill>
              </a:rPr>
              <a:t>4. Contexto de la Organización</a:t>
            </a:r>
            <a:endParaRPr lang="es-CO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713356" y="1656934"/>
            <a:ext cx="251713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000" b="1" dirty="0" smtClean="0">
                <a:solidFill>
                  <a:schemeClr val="accent3">
                    <a:lumMod val="50000"/>
                  </a:schemeClr>
                </a:solidFill>
              </a:rPr>
              <a:t>5. Liderazgo</a:t>
            </a: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85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19 Luna"/>
          <p:cNvSpPr/>
          <p:nvPr/>
        </p:nvSpPr>
        <p:spPr>
          <a:xfrm rot="10800000">
            <a:off x="-183911" y="924328"/>
            <a:ext cx="1315233" cy="4608512"/>
          </a:xfrm>
          <a:prstGeom prst="moon">
            <a:avLst>
              <a:gd name="adj" fmla="val 8750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22 Llamada con línea 1"/>
          <p:cNvSpPr/>
          <p:nvPr/>
        </p:nvSpPr>
        <p:spPr>
          <a:xfrm>
            <a:off x="4459266" y="3648040"/>
            <a:ext cx="3933171" cy="1739974"/>
          </a:xfrm>
          <a:prstGeom prst="borderCallout1">
            <a:avLst>
              <a:gd name="adj1" fmla="val 24042"/>
              <a:gd name="adj2" fmla="val -4830"/>
              <a:gd name="adj3" fmla="val 101159"/>
              <a:gd name="adj4" fmla="val -45818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339933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2654" indent="-272654"/>
            <a:r>
              <a:rPr lang="es-CO" sz="2000" dirty="0">
                <a:solidFill>
                  <a:schemeClr val="accent3">
                    <a:lumMod val="50000"/>
                  </a:schemeClr>
                </a:solidFill>
              </a:rPr>
              <a:t>10.1 Generalidades</a:t>
            </a:r>
          </a:p>
          <a:p>
            <a:pPr marL="403622" indent="-403622"/>
            <a:r>
              <a:rPr lang="es-CO" sz="2000" dirty="0">
                <a:solidFill>
                  <a:schemeClr val="accent3">
                    <a:lumMod val="50000"/>
                  </a:schemeClr>
                </a:solidFill>
              </a:rPr>
              <a:t>10.2 No conformidad y acción correctiva</a:t>
            </a:r>
          </a:p>
          <a:p>
            <a:pPr marL="272654" indent="-272654"/>
            <a:r>
              <a:rPr lang="es-CO" sz="2000" b="1" u="sng" dirty="0">
                <a:solidFill>
                  <a:schemeClr val="accent3">
                    <a:lumMod val="50000"/>
                  </a:schemeClr>
                </a:solidFill>
              </a:rPr>
              <a:t>10.3 Mejora continua</a:t>
            </a:r>
          </a:p>
        </p:txBody>
      </p:sp>
      <p:sp>
        <p:nvSpPr>
          <p:cNvPr id="18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</a:t>
            </a: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ISO14001:2015</a:t>
            </a:r>
            <a:endParaRPr lang="es-CO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34" y="2855934"/>
            <a:ext cx="611144" cy="57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34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redondeado 9"/>
          <p:cNvSpPr/>
          <p:nvPr/>
        </p:nvSpPr>
        <p:spPr>
          <a:xfrm>
            <a:off x="3341531" y="1798567"/>
            <a:ext cx="2015837" cy="66501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Mejora continua del SGA en</a:t>
            </a:r>
          </a:p>
        </p:txBody>
      </p:sp>
      <p:sp>
        <p:nvSpPr>
          <p:cNvPr id="11" name="Rectángulo redondeado 10"/>
          <p:cNvSpPr/>
          <p:nvPr/>
        </p:nvSpPr>
        <p:spPr>
          <a:xfrm>
            <a:off x="823062" y="2900141"/>
            <a:ext cx="1745672" cy="65462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tx1"/>
                </a:solidFill>
              </a:rPr>
              <a:t>ADECUACIÓN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2" name="Rectángulo redondeado 11"/>
          <p:cNvSpPr/>
          <p:nvPr/>
        </p:nvSpPr>
        <p:spPr>
          <a:xfrm>
            <a:off x="3189770" y="2900141"/>
            <a:ext cx="2328530" cy="65462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CONVENIENCIA</a:t>
            </a:r>
          </a:p>
        </p:txBody>
      </p:sp>
      <p:cxnSp>
        <p:nvCxnSpPr>
          <p:cNvPr id="13" name="Conector angular 12"/>
          <p:cNvCxnSpPr>
            <a:stCxn id="10" idx="2"/>
            <a:endCxn id="11" idx="0"/>
          </p:cNvCxnSpPr>
          <p:nvPr/>
        </p:nvCxnSpPr>
        <p:spPr>
          <a:xfrm rot="5400000">
            <a:off x="2804396" y="1355087"/>
            <a:ext cx="436556" cy="265355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angular 13"/>
          <p:cNvCxnSpPr>
            <a:stCxn id="10" idx="2"/>
            <a:endCxn id="12" idx="0"/>
          </p:cNvCxnSpPr>
          <p:nvPr/>
        </p:nvCxnSpPr>
        <p:spPr>
          <a:xfrm rot="16200000" flipH="1">
            <a:off x="4133464" y="2679570"/>
            <a:ext cx="436556" cy="458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ángulo redondeado 14"/>
          <p:cNvSpPr/>
          <p:nvPr/>
        </p:nvSpPr>
        <p:spPr>
          <a:xfrm>
            <a:off x="6174380" y="2900141"/>
            <a:ext cx="1745672" cy="65462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EFICACIA</a:t>
            </a:r>
          </a:p>
        </p:txBody>
      </p:sp>
      <p:cxnSp>
        <p:nvCxnSpPr>
          <p:cNvPr id="16" name="Conector angular 15"/>
          <p:cNvCxnSpPr>
            <a:stCxn id="10" idx="2"/>
            <a:endCxn id="15" idx="0"/>
          </p:cNvCxnSpPr>
          <p:nvPr/>
        </p:nvCxnSpPr>
        <p:spPr>
          <a:xfrm rot="16200000" flipH="1">
            <a:off x="5480055" y="1332980"/>
            <a:ext cx="436556" cy="269776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redondeado 16"/>
          <p:cNvSpPr/>
          <p:nvPr/>
        </p:nvSpPr>
        <p:spPr>
          <a:xfrm>
            <a:off x="2987751" y="4221610"/>
            <a:ext cx="3144097" cy="10806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PARA MEJORAR EL DESEMPEÑO DEL SGA</a:t>
            </a:r>
          </a:p>
        </p:txBody>
      </p:sp>
      <p:sp>
        <p:nvSpPr>
          <p:cNvPr id="18" name="Rectángulo 17"/>
          <p:cNvSpPr/>
          <p:nvPr/>
        </p:nvSpPr>
        <p:spPr>
          <a:xfrm>
            <a:off x="308344" y="1596907"/>
            <a:ext cx="7973211" cy="21033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19" name="Flecha abajo 18"/>
          <p:cNvSpPr/>
          <p:nvPr/>
        </p:nvSpPr>
        <p:spPr>
          <a:xfrm>
            <a:off x="4429432" y="3766819"/>
            <a:ext cx="259772" cy="394855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20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21" name="22 Llamada con línea 1"/>
          <p:cNvSpPr/>
          <p:nvPr/>
        </p:nvSpPr>
        <p:spPr>
          <a:xfrm>
            <a:off x="4459266" y="97476"/>
            <a:ext cx="4113234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10.3 Mejora continua</a:t>
            </a:r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34" y="859016"/>
            <a:ext cx="611144" cy="576221"/>
          </a:xfrm>
          <a:prstGeom prst="rect">
            <a:avLst/>
          </a:prstGeom>
        </p:spPr>
      </p:pic>
      <p:sp>
        <p:nvSpPr>
          <p:cNvPr id="22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86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46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52401" y="1942475"/>
            <a:ext cx="85930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b="1" dirty="0" smtClean="0">
                <a:solidFill>
                  <a:schemeClr val="accent6">
                    <a:lumMod val="50000"/>
                  </a:schemeClr>
                </a:solidFill>
              </a:rPr>
              <a:t>Sistema de Seguridad y Salud en el Trabajo</a:t>
            </a:r>
          </a:p>
        </p:txBody>
      </p:sp>
      <p:sp>
        <p:nvSpPr>
          <p:cNvPr id="3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87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6819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19974" t="26761" r="26080" b="9551"/>
          <a:stretch/>
        </p:blipFill>
        <p:spPr>
          <a:xfrm>
            <a:off x="0" y="0"/>
            <a:ext cx="8770385" cy="5680960"/>
          </a:xfrm>
          <a:prstGeom prst="rect">
            <a:avLst/>
          </a:prstGeom>
        </p:spPr>
      </p:pic>
      <p:sp>
        <p:nvSpPr>
          <p:cNvPr id="3" name="Redondear rectángulo de esquina diagonal 6">
            <a:extLst>
              <a:ext uri="{FF2B5EF4-FFF2-40B4-BE49-F238E27FC236}">
                <a16:creationId xmlns="" xmlns:a16="http://schemas.microsoft.com/office/drawing/2014/main" id="{A3447E77-E2CA-4E31-A150-2CC828B373FC}"/>
              </a:ext>
            </a:extLst>
          </p:cNvPr>
          <p:cNvSpPr/>
          <p:nvPr/>
        </p:nvSpPr>
        <p:spPr>
          <a:xfrm>
            <a:off x="119336" y="366702"/>
            <a:ext cx="2979558" cy="856308"/>
          </a:xfrm>
          <a:prstGeom prst="round2DiagRect">
            <a:avLst/>
          </a:prstGeom>
          <a:solidFill>
            <a:srgbClr val="FFC000"/>
          </a:solidFill>
          <a:ln w="12700" cap="flat" cmpd="sng" algn="ctr">
            <a:solidFill>
              <a:srgbClr val="FFC000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CO" sz="2800" b="1" kern="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DECRETO  1072 DE 2015 </a:t>
            </a:r>
            <a:endParaRPr lang="es-ES" sz="2800" b="1" kern="0" dirty="0">
              <a:solidFill>
                <a:srgbClr val="5B9BD5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6592186" y="1701209"/>
            <a:ext cx="2178199" cy="12865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88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80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35436"/>
            <a:ext cx="8196263" cy="5250609"/>
          </a:xfrm>
          <a:prstGeom prst="rect">
            <a:avLst/>
          </a:prstGeom>
        </p:spPr>
      </p:pic>
      <p:sp>
        <p:nvSpPr>
          <p:cNvPr id="3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89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07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22121" y="1290567"/>
            <a:ext cx="5540040" cy="1255370"/>
          </a:xfrm>
          <a:prstGeom prst="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Salida de una organización que puede producirse sin que se lleve a cabo ninguna transacción entre la organización y el cliente.</a:t>
            </a:r>
            <a:endParaRPr lang="es-ES_tradnl" sz="2000" dirty="0">
              <a:solidFill>
                <a:schemeClr val="tx1"/>
              </a:solidFill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069875" y="83319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bg2">
                    <a:lumMod val="50000"/>
                  </a:schemeClr>
                </a:solidFill>
              </a:rPr>
              <a:t>Producto</a:t>
            </a:r>
            <a:endParaRPr lang="es-MX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143317" y="3529394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bg2">
                    <a:lumMod val="50000"/>
                  </a:schemeClr>
                </a:solidFill>
              </a:rPr>
              <a:t>Servicio</a:t>
            </a:r>
            <a:endParaRPr lang="es-MX" sz="2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559883" y="2571458"/>
            <a:ext cx="4123934" cy="302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ES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NTC-ISO9000:2015</a:t>
            </a:r>
            <a:r>
              <a:rPr lang="es-ES_tradnl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29381" y="3991412"/>
            <a:ext cx="5540040" cy="1230286"/>
          </a:xfrm>
          <a:prstGeom prst="rect">
            <a:avLst/>
          </a:prstGeom>
          <a:solidFill>
            <a:schemeClr val="bg1"/>
          </a:solidFill>
          <a:ln>
            <a:solidFill>
              <a:srgbClr val="DFD7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Salida de una organización con al menos una actividad necesariamente llevada a cabo entre la organización y el cliente.</a:t>
            </a:r>
            <a:endParaRPr lang="es-ES_tradnl" sz="2000" dirty="0">
              <a:solidFill>
                <a:schemeClr val="tx1"/>
              </a:solidFill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1593518" y="5221698"/>
            <a:ext cx="4123934" cy="302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ES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NTC-ISO9000:2015</a:t>
            </a:r>
            <a:r>
              <a:rPr lang="es-ES_tradnl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1" name="Elipse 10"/>
          <p:cNvSpPr/>
          <p:nvPr/>
        </p:nvSpPr>
        <p:spPr>
          <a:xfrm>
            <a:off x="5921788" y="1347315"/>
            <a:ext cx="980068" cy="106359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bg2">
                    <a:lumMod val="25000"/>
                  </a:schemeClr>
                </a:solidFill>
              </a:rPr>
              <a:t>SGC</a:t>
            </a:r>
            <a:endParaRPr lang="es-CO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Elipse 14"/>
          <p:cNvSpPr/>
          <p:nvPr/>
        </p:nvSpPr>
        <p:spPr>
          <a:xfrm>
            <a:off x="7678122" y="1347315"/>
            <a:ext cx="980068" cy="106359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/>
          <p:cNvSpPr/>
          <p:nvPr/>
        </p:nvSpPr>
        <p:spPr>
          <a:xfrm>
            <a:off x="5842665" y="1040594"/>
            <a:ext cx="1138313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INSTITUCIÓN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7577933" y="1005168"/>
            <a:ext cx="1138313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USUARIO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19" name="Cubo 18"/>
          <p:cNvSpPr/>
          <p:nvPr/>
        </p:nvSpPr>
        <p:spPr>
          <a:xfrm>
            <a:off x="7129032" y="1708464"/>
            <a:ext cx="277247" cy="348343"/>
          </a:xfrm>
          <a:prstGeom prst="cube">
            <a:avLst/>
          </a:prstGeom>
          <a:gradFill>
            <a:gsLst>
              <a:gs pos="0">
                <a:schemeClr val="accent2">
                  <a:lumMod val="5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Flecha derecha 19"/>
          <p:cNvSpPr/>
          <p:nvPr/>
        </p:nvSpPr>
        <p:spPr>
          <a:xfrm>
            <a:off x="6892011" y="1779364"/>
            <a:ext cx="188717" cy="210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Flecha derecha 20"/>
          <p:cNvSpPr/>
          <p:nvPr/>
        </p:nvSpPr>
        <p:spPr>
          <a:xfrm>
            <a:off x="7452320" y="1782139"/>
            <a:ext cx="188717" cy="2109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Elipse 21"/>
          <p:cNvSpPr/>
          <p:nvPr/>
        </p:nvSpPr>
        <p:spPr>
          <a:xfrm>
            <a:off x="5943559" y="4054230"/>
            <a:ext cx="980068" cy="1063598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dirty="0" smtClean="0">
                <a:solidFill>
                  <a:schemeClr val="bg2">
                    <a:lumMod val="25000"/>
                  </a:schemeClr>
                </a:solidFill>
              </a:rPr>
              <a:t>SGC</a:t>
            </a:r>
            <a:endParaRPr lang="es-CO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Elipse 22"/>
          <p:cNvSpPr/>
          <p:nvPr/>
        </p:nvSpPr>
        <p:spPr>
          <a:xfrm>
            <a:off x="7217919" y="4054230"/>
            <a:ext cx="1462042" cy="106359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4" name="Rectángulo 23"/>
          <p:cNvSpPr/>
          <p:nvPr/>
        </p:nvSpPr>
        <p:spPr>
          <a:xfrm>
            <a:off x="5864436" y="3747509"/>
            <a:ext cx="1138313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INSTITUCIÓN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25" name="Rectángulo 24"/>
          <p:cNvSpPr/>
          <p:nvPr/>
        </p:nvSpPr>
        <p:spPr>
          <a:xfrm>
            <a:off x="7380312" y="3717032"/>
            <a:ext cx="1138313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USUARIO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27" name="Flecha derecha 26"/>
          <p:cNvSpPr/>
          <p:nvPr/>
        </p:nvSpPr>
        <p:spPr>
          <a:xfrm>
            <a:off x="6942699" y="4486279"/>
            <a:ext cx="365605" cy="2137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9" name="Rectángulo 28"/>
          <p:cNvSpPr/>
          <p:nvPr/>
        </p:nvSpPr>
        <p:spPr>
          <a:xfrm>
            <a:off x="6671448" y="1338541"/>
            <a:ext cx="1138313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Producto 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30" name="Rectángulo 29"/>
          <p:cNvSpPr/>
          <p:nvPr/>
        </p:nvSpPr>
        <p:spPr>
          <a:xfrm>
            <a:off x="6539789" y="4071223"/>
            <a:ext cx="1138313" cy="285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 algn="ctr">
              <a:lnSpc>
                <a:spcPct val="130000"/>
              </a:lnSpc>
              <a:buClr>
                <a:srgbClr val="FFC000"/>
              </a:buClr>
              <a:defRPr/>
            </a:pPr>
            <a:r>
              <a:rPr lang="es-CO" sz="105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Servicio</a:t>
            </a:r>
            <a:endParaRPr lang="es-ES_tradnl" sz="1050" dirty="0">
              <a:latin typeface="Calibri" pitchFamily="34" charset="0"/>
              <a:cs typeface="Calibri" pitchFamily="34" charset="0"/>
              <a:sym typeface="Wingdings" pitchFamily="2" charset="2"/>
            </a:endParaRPr>
          </a:p>
        </p:txBody>
      </p:sp>
      <p:sp>
        <p:nvSpPr>
          <p:cNvPr id="31" name="Elipse 30"/>
          <p:cNvSpPr/>
          <p:nvPr/>
        </p:nvSpPr>
        <p:spPr>
          <a:xfrm>
            <a:off x="6588224" y="4356622"/>
            <a:ext cx="1728192" cy="501574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WordArt 2"/>
          <p:cNvSpPr>
            <a:spLocks noChangeArrowheads="1" noChangeShapeType="1" noTextEdit="1"/>
          </p:cNvSpPr>
          <p:nvPr/>
        </p:nvSpPr>
        <p:spPr bwMode="auto">
          <a:xfrm>
            <a:off x="1676400" y="124857"/>
            <a:ext cx="6108700" cy="4767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ct val="75000"/>
              </a:lnSpc>
            </a:pPr>
            <a:r>
              <a:rPr lang="es-MX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Vocabulario en ISO9000:2015</a:t>
            </a:r>
            <a:endParaRPr lang="es-MX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4" name="Cilindro 33"/>
          <p:cNvSpPr/>
          <p:nvPr/>
        </p:nvSpPr>
        <p:spPr>
          <a:xfrm>
            <a:off x="7452320" y="4509064"/>
            <a:ext cx="403530" cy="166255"/>
          </a:xfrm>
          <a:prstGeom prst="can">
            <a:avLst/>
          </a:prstGeom>
          <a:gradFill>
            <a:gsLst>
              <a:gs pos="0">
                <a:schemeClr val="accent2">
                  <a:lumMod val="5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66878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  <p:bldP spid="14" grpId="0"/>
      <p:bldP spid="22" grpId="0" animBg="1"/>
      <p:bldP spid="23" grpId="0" animBg="1"/>
      <p:bldP spid="24" grpId="0"/>
      <p:bldP spid="25" grpId="0"/>
      <p:bldP spid="27" grpId="0" animBg="1"/>
      <p:bldP spid="30" grpId="0"/>
      <p:bldP spid="31" grpId="0" animBg="1"/>
      <p:bldP spid="34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214438"/>
            <a:ext cx="8733692" cy="3781347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" y="935665"/>
            <a:ext cx="446566" cy="2679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b="79456"/>
          <a:stretch/>
        </p:blipFill>
        <p:spPr>
          <a:xfrm>
            <a:off x="1871331" y="241598"/>
            <a:ext cx="5273749" cy="694067"/>
          </a:xfrm>
          <a:prstGeom prst="rect">
            <a:avLst/>
          </a:prstGeom>
        </p:spPr>
      </p:pic>
      <p:sp>
        <p:nvSpPr>
          <p:cNvPr id="5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90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91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77" y="1109663"/>
            <a:ext cx="8499231" cy="3893815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1" y="935665"/>
            <a:ext cx="446566" cy="2381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/>
          <p:cNvSpPr/>
          <p:nvPr/>
        </p:nvSpPr>
        <p:spPr>
          <a:xfrm>
            <a:off x="5209953" y="4742122"/>
            <a:ext cx="3338624" cy="648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b="79456"/>
          <a:stretch/>
        </p:blipFill>
        <p:spPr>
          <a:xfrm>
            <a:off x="1871331" y="241598"/>
            <a:ext cx="5273749" cy="694067"/>
          </a:xfrm>
          <a:prstGeom prst="rect">
            <a:avLst/>
          </a:prstGeom>
        </p:spPr>
      </p:pic>
      <p:sp>
        <p:nvSpPr>
          <p:cNvPr id="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91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48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23" y="1528762"/>
            <a:ext cx="8112370" cy="303074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5284381" y="4093537"/>
            <a:ext cx="3338624" cy="648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b="79456"/>
          <a:stretch/>
        </p:blipFill>
        <p:spPr>
          <a:xfrm>
            <a:off x="1871331" y="241598"/>
            <a:ext cx="5273749" cy="694067"/>
          </a:xfrm>
          <a:prstGeom prst="rect">
            <a:avLst/>
          </a:prstGeom>
        </p:spPr>
      </p:pic>
      <p:sp>
        <p:nvSpPr>
          <p:cNvPr id="5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92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94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Elipse"/>
          <p:cNvSpPr/>
          <p:nvPr/>
        </p:nvSpPr>
        <p:spPr>
          <a:xfrm>
            <a:off x="-11928" y="5237702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10. Mejora</a:t>
            </a:r>
          </a:p>
        </p:txBody>
      </p:sp>
      <p:sp>
        <p:nvSpPr>
          <p:cNvPr id="15" name="14 Elipse"/>
          <p:cNvSpPr/>
          <p:nvPr/>
        </p:nvSpPr>
        <p:spPr>
          <a:xfrm>
            <a:off x="353316" y="4511392"/>
            <a:ext cx="287717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9. Evaluación del desempeño</a:t>
            </a:r>
          </a:p>
        </p:txBody>
      </p:sp>
      <p:sp>
        <p:nvSpPr>
          <p:cNvPr id="13" name="12 Elipse"/>
          <p:cNvSpPr/>
          <p:nvPr/>
        </p:nvSpPr>
        <p:spPr>
          <a:xfrm>
            <a:off x="638200" y="3795388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8.  Operación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131323" y="3071976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7. Apoyo</a:t>
            </a:r>
          </a:p>
        </p:txBody>
      </p:sp>
      <p:sp>
        <p:nvSpPr>
          <p:cNvPr id="11" name="10 Elipse"/>
          <p:cNvSpPr/>
          <p:nvPr/>
        </p:nvSpPr>
        <p:spPr>
          <a:xfrm>
            <a:off x="887065" y="2376948"/>
            <a:ext cx="2770535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6. Planificación</a:t>
            </a:r>
          </a:p>
        </p:txBody>
      </p:sp>
      <p:sp>
        <p:nvSpPr>
          <p:cNvPr id="6" name="5 Elipse"/>
          <p:cNvSpPr/>
          <p:nvPr/>
        </p:nvSpPr>
        <p:spPr>
          <a:xfrm>
            <a:off x="137787" y="924328"/>
            <a:ext cx="2634013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accent4">
                    <a:lumMod val="50000"/>
                  </a:schemeClr>
                </a:solidFill>
              </a:rPr>
              <a:t>4. Contexto de la Organización</a:t>
            </a:r>
            <a:endParaRPr lang="es-C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713356" y="1656934"/>
            <a:ext cx="251713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5. Liderazgo</a:t>
            </a: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93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19 Luna"/>
          <p:cNvSpPr/>
          <p:nvPr/>
        </p:nvSpPr>
        <p:spPr>
          <a:xfrm rot="10800000">
            <a:off x="-183911" y="924328"/>
            <a:ext cx="1315233" cy="4608512"/>
          </a:xfrm>
          <a:prstGeom prst="moon">
            <a:avLst>
              <a:gd name="adj" fmla="val 8750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</a:t>
            </a: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ISO45001:2018</a:t>
            </a:r>
            <a:endParaRPr lang="es-CO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37" y="2855108"/>
            <a:ext cx="648737" cy="61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21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quarter" idx="4294967295"/>
          </p:nvPr>
        </p:nvSpPr>
        <p:spPr>
          <a:xfrm>
            <a:off x="685800" y="1445616"/>
            <a:ext cx="7772400" cy="13932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marL="0" indent="0" algn="just">
              <a:buNone/>
            </a:pPr>
            <a:r>
              <a:rPr lang="es-CO" sz="2000" dirty="0"/>
              <a:t>La </a:t>
            </a:r>
            <a:r>
              <a:rPr lang="es-CO" sz="2000" dirty="0" smtClean="0"/>
              <a:t>organización </a:t>
            </a:r>
            <a:r>
              <a:rPr lang="es-CO" sz="2000" dirty="0"/>
              <a:t>debe identificar aquellas operaciones y actividades que </a:t>
            </a:r>
            <a:r>
              <a:rPr lang="es-CO" sz="2000" dirty="0" smtClean="0"/>
              <a:t>están asociadas con </a:t>
            </a:r>
            <a:r>
              <a:rPr lang="es-CO" sz="2000" dirty="0"/>
              <a:t>los peligros identificados para los que es necesaria la </a:t>
            </a:r>
            <a:r>
              <a:rPr lang="es-CO" sz="2000" dirty="0" smtClean="0"/>
              <a:t>implementación </a:t>
            </a:r>
            <a:r>
              <a:rPr lang="es-CO" sz="2000" dirty="0"/>
              <a:t>de </a:t>
            </a:r>
            <a:r>
              <a:rPr lang="es-CO" sz="2000" dirty="0" smtClean="0"/>
              <a:t>controles para </a:t>
            </a:r>
            <a:r>
              <a:rPr lang="es-CO" sz="2000" dirty="0"/>
              <a:t>gestionar el riesgo o riesgos para la </a:t>
            </a:r>
            <a:r>
              <a:rPr lang="es-CO" sz="2000" dirty="0" smtClean="0"/>
              <a:t>SST. </a:t>
            </a:r>
            <a:r>
              <a:rPr lang="es-CO" sz="2000" dirty="0"/>
              <a:t>Esto debe incluir la </a:t>
            </a:r>
            <a:r>
              <a:rPr lang="es-CO" sz="2000" dirty="0" smtClean="0"/>
              <a:t>gestión </a:t>
            </a:r>
            <a:r>
              <a:rPr lang="es-CO" sz="2000" dirty="0"/>
              <a:t>de </a:t>
            </a:r>
            <a:r>
              <a:rPr lang="es-CO" sz="2000" dirty="0" smtClean="0"/>
              <a:t>cambios.</a:t>
            </a:r>
            <a:endParaRPr lang="es-CO" sz="2000" dirty="0"/>
          </a:p>
        </p:txBody>
      </p:sp>
      <p:sp>
        <p:nvSpPr>
          <p:cNvPr id="5" name="4 Elipse"/>
          <p:cNvSpPr/>
          <p:nvPr/>
        </p:nvSpPr>
        <p:spPr>
          <a:xfrm>
            <a:off x="179512" y="3389832"/>
            <a:ext cx="2736304" cy="10801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tx1"/>
                </a:solidFill>
              </a:rPr>
              <a:t>OPERACIONES</a:t>
            </a:r>
          </a:p>
          <a:p>
            <a:pPr algn="ctr"/>
            <a:r>
              <a:rPr lang="es-CO" dirty="0" smtClean="0">
                <a:solidFill>
                  <a:schemeClr val="tx1"/>
                </a:solidFill>
              </a:rPr>
              <a:t>PROPIAS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6" name="5 Elipse"/>
          <p:cNvSpPr/>
          <p:nvPr/>
        </p:nvSpPr>
        <p:spPr>
          <a:xfrm>
            <a:off x="3203848" y="3389832"/>
            <a:ext cx="2736304" cy="10801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tx1"/>
                </a:solidFill>
              </a:rPr>
              <a:t>BIENES Y SERVICIOS COMPRADOS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6156176" y="3389832"/>
            <a:ext cx="2664296" cy="10801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tx1"/>
                </a:solidFill>
              </a:rPr>
              <a:t>CONTRATISTAS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062995" y="4829992"/>
            <a:ext cx="3650358" cy="923330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CO" dirty="0" smtClean="0"/>
              <a:t>Evaluación de Seguridad y Salud en el</a:t>
            </a:r>
          </a:p>
          <a:p>
            <a:pPr algn="ctr"/>
            <a:r>
              <a:rPr lang="es-CO" dirty="0" smtClean="0"/>
              <a:t>Trabajo a proveedores y contratistas</a:t>
            </a:r>
          </a:p>
          <a:p>
            <a:pPr algn="ctr"/>
            <a:r>
              <a:rPr lang="es-CO" dirty="0" smtClean="0"/>
              <a:t>(Decreto 1072 de 2015)</a:t>
            </a:r>
            <a:endParaRPr lang="es-CO" dirty="0"/>
          </a:p>
        </p:txBody>
      </p:sp>
      <p:sp>
        <p:nvSpPr>
          <p:cNvPr id="9" name="Cerrar llave 8"/>
          <p:cNvSpPr/>
          <p:nvPr/>
        </p:nvSpPr>
        <p:spPr>
          <a:xfrm rot="5400000">
            <a:off x="5708154" y="1965646"/>
            <a:ext cx="360040" cy="5368652"/>
          </a:xfrm>
          <a:prstGeom prst="rightBrac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94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4" y="952294"/>
            <a:ext cx="648737" cy="611666"/>
          </a:xfrm>
          <a:prstGeom prst="rect">
            <a:avLst/>
          </a:prstGeom>
        </p:spPr>
      </p:pic>
      <p:sp>
        <p:nvSpPr>
          <p:cNvPr id="12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rgbClr val="CC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8. Operación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3" name="22 Llamada con línea 1"/>
          <p:cNvSpPr/>
          <p:nvPr/>
        </p:nvSpPr>
        <p:spPr>
          <a:xfrm>
            <a:off x="4459266" y="97476"/>
            <a:ext cx="4113234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bg2">
                    <a:lumMod val="25000"/>
                  </a:schemeClr>
                </a:solidFill>
              </a:rPr>
              <a:t>8.1 Planificación y control operacional</a:t>
            </a:r>
          </a:p>
        </p:txBody>
      </p:sp>
    </p:spTree>
    <p:extLst>
      <p:ext uri="{BB962C8B-B14F-4D97-AF65-F5344CB8AC3E}">
        <p14:creationId xmlns:p14="http://schemas.microsoft.com/office/powerpoint/2010/main" val="424367177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Elipse"/>
          <p:cNvSpPr/>
          <p:nvPr/>
        </p:nvSpPr>
        <p:spPr>
          <a:xfrm>
            <a:off x="-11928" y="5237702"/>
            <a:ext cx="2592288" cy="576064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1"/>
                </a:solidFill>
              </a:rPr>
              <a:t>10. Mejora</a:t>
            </a:r>
          </a:p>
        </p:txBody>
      </p:sp>
      <p:sp>
        <p:nvSpPr>
          <p:cNvPr id="15" name="14 Elipse"/>
          <p:cNvSpPr/>
          <p:nvPr/>
        </p:nvSpPr>
        <p:spPr>
          <a:xfrm>
            <a:off x="353316" y="4511392"/>
            <a:ext cx="287717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9. Evaluación del desempeño</a:t>
            </a:r>
          </a:p>
        </p:txBody>
      </p:sp>
      <p:sp>
        <p:nvSpPr>
          <p:cNvPr id="13" name="12 Elipse"/>
          <p:cNvSpPr/>
          <p:nvPr/>
        </p:nvSpPr>
        <p:spPr>
          <a:xfrm>
            <a:off x="638200" y="3795388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8.  Operación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131323" y="3071976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7. Apoyo</a:t>
            </a:r>
          </a:p>
        </p:txBody>
      </p:sp>
      <p:sp>
        <p:nvSpPr>
          <p:cNvPr id="11" name="10 Elipse"/>
          <p:cNvSpPr/>
          <p:nvPr/>
        </p:nvSpPr>
        <p:spPr>
          <a:xfrm>
            <a:off x="887065" y="2376948"/>
            <a:ext cx="2770535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6. Planificación</a:t>
            </a:r>
          </a:p>
        </p:txBody>
      </p:sp>
      <p:sp>
        <p:nvSpPr>
          <p:cNvPr id="6" name="5 Elipse"/>
          <p:cNvSpPr/>
          <p:nvPr/>
        </p:nvSpPr>
        <p:spPr>
          <a:xfrm>
            <a:off x="137787" y="924328"/>
            <a:ext cx="2634013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accent4">
                    <a:lumMod val="50000"/>
                  </a:schemeClr>
                </a:solidFill>
              </a:rPr>
              <a:t>4. Contexto de la Organización</a:t>
            </a:r>
            <a:endParaRPr lang="es-C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713356" y="1656934"/>
            <a:ext cx="251713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5. Liderazgo</a:t>
            </a: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95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19 Luna"/>
          <p:cNvSpPr/>
          <p:nvPr/>
        </p:nvSpPr>
        <p:spPr>
          <a:xfrm rot="10800000">
            <a:off x="-183911" y="924328"/>
            <a:ext cx="1315233" cy="4608512"/>
          </a:xfrm>
          <a:prstGeom prst="moon">
            <a:avLst>
              <a:gd name="adj" fmla="val 8750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</a:t>
            </a: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ISO45001:2018</a:t>
            </a:r>
            <a:endParaRPr lang="es-CO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37" y="2855108"/>
            <a:ext cx="648737" cy="611666"/>
          </a:xfrm>
          <a:prstGeom prst="rect">
            <a:avLst/>
          </a:prstGeom>
        </p:spPr>
      </p:pic>
      <p:sp>
        <p:nvSpPr>
          <p:cNvPr id="19" name="22 Llamada con línea 1"/>
          <p:cNvSpPr/>
          <p:nvPr/>
        </p:nvSpPr>
        <p:spPr>
          <a:xfrm>
            <a:off x="4459266" y="3648040"/>
            <a:ext cx="3933171" cy="1739974"/>
          </a:xfrm>
          <a:prstGeom prst="borderCallout1">
            <a:avLst>
              <a:gd name="adj1" fmla="val 24042"/>
              <a:gd name="adj2" fmla="val -4830"/>
              <a:gd name="adj3" fmla="val 101159"/>
              <a:gd name="adj4" fmla="val -45818"/>
            </a:avLst>
          </a:prstGeom>
          <a:solidFill>
            <a:schemeClr val="accent4"/>
          </a:solidFill>
          <a:ln>
            <a:solidFill>
              <a:srgbClr val="339933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2654" indent="-272654"/>
            <a:r>
              <a:rPr lang="es-CO" sz="2000" b="1" dirty="0">
                <a:solidFill>
                  <a:schemeClr val="accent5">
                    <a:lumMod val="50000"/>
                  </a:schemeClr>
                </a:solidFill>
              </a:rPr>
              <a:t>10.1 Generalidades</a:t>
            </a:r>
          </a:p>
          <a:p>
            <a:pPr marL="272654" indent="-272654"/>
            <a:r>
              <a:rPr lang="es-CO" sz="2000" dirty="0">
                <a:solidFill>
                  <a:schemeClr val="accent5">
                    <a:lumMod val="50000"/>
                  </a:schemeClr>
                </a:solidFill>
              </a:rPr>
              <a:t>10.2 </a:t>
            </a:r>
            <a:r>
              <a:rPr lang="es-CO" sz="2000" dirty="0" smtClean="0">
                <a:solidFill>
                  <a:schemeClr val="accent5">
                    <a:lumMod val="50000"/>
                  </a:schemeClr>
                </a:solidFill>
              </a:rPr>
              <a:t>Incidentes, no conformidades </a:t>
            </a:r>
            <a:r>
              <a:rPr lang="es-CO" sz="2000" dirty="0">
                <a:solidFill>
                  <a:schemeClr val="accent5">
                    <a:lumMod val="50000"/>
                  </a:schemeClr>
                </a:solidFill>
              </a:rPr>
              <a:t>y </a:t>
            </a:r>
            <a:r>
              <a:rPr lang="es-CO" sz="2000" dirty="0" smtClean="0">
                <a:solidFill>
                  <a:schemeClr val="accent5">
                    <a:lumMod val="50000"/>
                  </a:schemeClr>
                </a:solidFill>
              </a:rPr>
              <a:t>acciones correctivas</a:t>
            </a:r>
            <a:endParaRPr lang="es-CO" sz="2000" dirty="0">
              <a:solidFill>
                <a:schemeClr val="accent5">
                  <a:lumMod val="50000"/>
                </a:schemeClr>
              </a:solidFill>
            </a:endParaRPr>
          </a:p>
          <a:p>
            <a:pPr marL="272654" indent="-272654"/>
            <a:r>
              <a:rPr lang="es-CO" sz="2000" dirty="0">
                <a:solidFill>
                  <a:schemeClr val="accent5">
                    <a:lumMod val="50000"/>
                  </a:schemeClr>
                </a:solidFill>
              </a:rPr>
              <a:t>10.3 Mejora continua</a:t>
            </a:r>
          </a:p>
        </p:txBody>
      </p:sp>
    </p:spTree>
    <p:extLst>
      <p:ext uri="{BB962C8B-B14F-4D97-AF65-F5344CB8AC3E}">
        <p14:creationId xmlns:p14="http://schemas.microsoft.com/office/powerpoint/2010/main" val="229557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6 Rectángulo"/>
          <p:cNvSpPr/>
          <p:nvPr/>
        </p:nvSpPr>
        <p:spPr>
          <a:xfrm>
            <a:off x="691116" y="2317539"/>
            <a:ext cx="3264196" cy="63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ysClr val="windowText" lastClr="000000"/>
                </a:solidFill>
              </a:rPr>
              <a:t>9.1 Seguimiento, medición, análisis y evaluación</a:t>
            </a:r>
          </a:p>
        </p:txBody>
      </p:sp>
      <p:sp>
        <p:nvSpPr>
          <p:cNvPr id="5" name="27 Rectángulo"/>
          <p:cNvSpPr/>
          <p:nvPr/>
        </p:nvSpPr>
        <p:spPr>
          <a:xfrm>
            <a:off x="691114" y="3095178"/>
            <a:ext cx="3264196" cy="333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ysClr val="windowText" lastClr="000000"/>
                </a:solidFill>
              </a:rPr>
              <a:t>9.2 Auditoría interna</a:t>
            </a:r>
          </a:p>
        </p:txBody>
      </p:sp>
      <p:sp>
        <p:nvSpPr>
          <p:cNvPr id="6" name="28 Rectángulo"/>
          <p:cNvSpPr/>
          <p:nvPr/>
        </p:nvSpPr>
        <p:spPr>
          <a:xfrm>
            <a:off x="691115" y="3616281"/>
            <a:ext cx="3264196" cy="333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ysClr val="windowText" lastClr="000000"/>
                </a:solidFill>
              </a:rPr>
              <a:t>9.3 Revisión por la dirección</a:t>
            </a:r>
          </a:p>
        </p:txBody>
      </p:sp>
      <p:sp>
        <p:nvSpPr>
          <p:cNvPr id="7" name="Rectángulo 6"/>
          <p:cNvSpPr/>
          <p:nvPr/>
        </p:nvSpPr>
        <p:spPr>
          <a:xfrm>
            <a:off x="372140" y="1584251"/>
            <a:ext cx="4210493" cy="3657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 smtClean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 smtClean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endParaRPr lang="es-CO" sz="1350" dirty="0" smtClean="0">
              <a:solidFill>
                <a:schemeClr val="tx1"/>
              </a:solidFill>
            </a:endParaRPr>
          </a:p>
          <a:p>
            <a:pPr algn="ctr"/>
            <a:endParaRPr lang="es-CO" sz="1350" dirty="0">
              <a:solidFill>
                <a:schemeClr val="tx1"/>
              </a:solidFill>
            </a:endParaRPr>
          </a:p>
          <a:p>
            <a:pPr algn="ctr"/>
            <a:r>
              <a:rPr lang="es-CO" dirty="0" smtClean="0">
                <a:solidFill>
                  <a:schemeClr val="tx1"/>
                </a:solidFill>
              </a:rPr>
              <a:t>OPORTUNIDADES </a:t>
            </a:r>
            <a:r>
              <a:rPr lang="es-CO" dirty="0">
                <a:solidFill>
                  <a:schemeClr val="tx1"/>
                </a:solidFill>
              </a:rPr>
              <a:t>DE MEJORA</a:t>
            </a:r>
          </a:p>
        </p:txBody>
      </p:sp>
      <p:sp>
        <p:nvSpPr>
          <p:cNvPr id="8" name="Flecha derecha 7"/>
          <p:cNvSpPr/>
          <p:nvPr/>
        </p:nvSpPr>
        <p:spPr>
          <a:xfrm>
            <a:off x="4693187" y="2983057"/>
            <a:ext cx="820882" cy="57025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400"/>
          </a:p>
        </p:txBody>
      </p:sp>
      <p:sp>
        <p:nvSpPr>
          <p:cNvPr id="9" name="26 Rectángulo"/>
          <p:cNvSpPr/>
          <p:nvPr/>
        </p:nvSpPr>
        <p:spPr>
          <a:xfrm>
            <a:off x="5624623" y="2914637"/>
            <a:ext cx="2743200" cy="638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ysClr val="windowText" lastClr="000000"/>
                </a:solidFill>
              </a:rPr>
              <a:t>Implementar las acciones necesarias</a:t>
            </a:r>
          </a:p>
        </p:txBody>
      </p:sp>
      <p:sp>
        <p:nvSpPr>
          <p:cNvPr id="10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11" name="22 Llamada con línea 1"/>
          <p:cNvSpPr/>
          <p:nvPr/>
        </p:nvSpPr>
        <p:spPr>
          <a:xfrm>
            <a:off x="4459266" y="97476"/>
            <a:ext cx="4113234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 smtClean="0">
                <a:solidFill>
                  <a:schemeClr val="accent6"/>
                </a:solidFill>
              </a:rPr>
              <a:t>10.1 Generalidades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87" y="833984"/>
            <a:ext cx="648737" cy="611666"/>
          </a:xfrm>
          <a:prstGeom prst="rect">
            <a:avLst/>
          </a:prstGeom>
        </p:spPr>
      </p:pic>
      <p:sp>
        <p:nvSpPr>
          <p:cNvPr id="12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96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79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Elipse"/>
          <p:cNvSpPr/>
          <p:nvPr/>
        </p:nvSpPr>
        <p:spPr>
          <a:xfrm>
            <a:off x="-11928" y="5237702"/>
            <a:ext cx="2592288" cy="576064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bg1"/>
                </a:solidFill>
              </a:rPr>
              <a:t>10. Mejora</a:t>
            </a:r>
          </a:p>
        </p:txBody>
      </p:sp>
      <p:sp>
        <p:nvSpPr>
          <p:cNvPr id="15" name="14 Elipse"/>
          <p:cNvSpPr/>
          <p:nvPr/>
        </p:nvSpPr>
        <p:spPr>
          <a:xfrm>
            <a:off x="353316" y="4511392"/>
            <a:ext cx="287717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9. Evaluación del desempeño</a:t>
            </a:r>
          </a:p>
        </p:txBody>
      </p:sp>
      <p:sp>
        <p:nvSpPr>
          <p:cNvPr id="13" name="12 Elipse"/>
          <p:cNvSpPr/>
          <p:nvPr/>
        </p:nvSpPr>
        <p:spPr>
          <a:xfrm>
            <a:off x="638200" y="3795388"/>
            <a:ext cx="259228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8.  Operación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131323" y="3071976"/>
            <a:ext cx="2232248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7. Apoyo</a:t>
            </a:r>
          </a:p>
        </p:txBody>
      </p:sp>
      <p:sp>
        <p:nvSpPr>
          <p:cNvPr id="11" name="10 Elipse"/>
          <p:cNvSpPr/>
          <p:nvPr/>
        </p:nvSpPr>
        <p:spPr>
          <a:xfrm>
            <a:off x="887065" y="2376948"/>
            <a:ext cx="2770535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6. Planificación</a:t>
            </a:r>
          </a:p>
        </p:txBody>
      </p:sp>
      <p:sp>
        <p:nvSpPr>
          <p:cNvPr id="6" name="5 Elipse"/>
          <p:cNvSpPr/>
          <p:nvPr/>
        </p:nvSpPr>
        <p:spPr>
          <a:xfrm>
            <a:off x="137787" y="924328"/>
            <a:ext cx="2634013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 smtClean="0">
                <a:solidFill>
                  <a:schemeClr val="accent4">
                    <a:lumMod val="50000"/>
                  </a:schemeClr>
                </a:solidFill>
              </a:rPr>
              <a:t>4. Contexto de la Organización</a:t>
            </a:r>
            <a:endParaRPr lang="es-CO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6 Elipse"/>
          <p:cNvSpPr/>
          <p:nvPr/>
        </p:nvSpPr>
        <p:spPr>
          <a:xfrm>
            <a:off x="713356" y="1656934"/>
            <a:ext cx="2517132" cy="57606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b="1" dirty="0">
                <a:solidFill>
                  <a:schemeClr val="accent4">
                    <a:lumMod val="50000"/>
                  </a:schemeClr>
                </a:solidFill>
              </a:rPr>
              <a:t>5. Liderazgo</a:t>
            </a:r>
          </a:p>
        </p:txBody>
      </p:sp>
      <p:sp>
        <p:nvSpPr>
          <p:cNvPr id="17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97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19 Luna"/>
          <p:cNvSpPr/>
          <p:nvPr/>
        </p:nvSpPr>
        <p:spPr>
          <a:xfrm rot="10800000">
            <a:off x="-183911" y="924328"/>
            <a:ext cx="1315233" cy="4608512"/>
          </a:xfrm>
          <a:prstGeom prst="moon">
            <a:avLst>
              <a:gd name="adj" fmla="val 8750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0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51 Rectángulo"/>
          <p:cNvSpPr>
            <a:spLocks noChangeArrowheads="1"/>
          </p:cNvSpPr>
          <p:nvPr/>
        </p:nvSpPr>
        <p:spPr bwMode="auto">
          <a:xfrm>
            <a:off x="1133605" y="123870"/>
            <a:ext cx="6651322" cy="4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5000"/>
              </a:lnSpc>
            </a:pP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Estructura de </a:t>
            </a:r>
            <a:r>
              <a:rPr lang="es-CO" sz="3200" kern="10" dirty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Norma </a:t>
            </a:r>
            <a:r>
              <a:rPr lang="es-CO" sz="32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5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ISO45001:2018</a:t>
            </a:r>
            <a:endParaRPr lang="es-CO" sz="3200" kern="10" dirty="0">
              <a:ln w="9525">
                <a:noFill/>
                <a:round/>
                <a:headEnd/>
                <a:tailEnd/>
              </a:ln>
              <a:solidFill>
                <a:schemeClr val="accent5">
                  <a:lumMod val="75000"/>
                </a:scheme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37" y="2855108"/>
            <a:ext cx="648737" cy="611666"/>
          </a:xfrm>
          <a:prstGeom prst="rect">
            <a:avLst/>
          </a:prstGeom>
        </p:spPr>
      </p:pic>
      <p:sp>
        <p:nvSpPr>
          <p:cNvPr id="19" name="22 Llamada con línea 1"/>
          <p:cNvSpPr/>
          <p:nvPr/>
        </p:nvSpPr>
        <p:spPr>
          <a:xfrm>
            <a:off x="4459266" y="3648040"/>
            <a:ext cx="4238167" cy="1739974"/>
          </a:xfrm>
          <a:prstGeom prst="borderCallout1">
            <a:avLst>
              <a:gd name="adj1" fmla="val 24042"/>
              <a:gd name="adj2" fmla="val -4830"/>
              <a:gd name="adj3" fmla="val 101159"/>
              <a:gd name="adj4" fmla="val -45818"/>
            </a:avLst>
          </a:prstGeom>
          <a:solidFill>
            <a:schemeClr val="accent4"/>
          </a:solidFill>
          <a:ln>
            <a:solidFill>
              <a:srgbClr val="339933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2654" indent="-272654"/>
            <a:r>
              <a:rPr lang="es-CO" sz="2000" dirty="0">
                <a:solidFill>
                  <a:schemeClr val="accent5">
                    <a:lumMod val="50000"/>
                  </a:schemeClr>
                </a:solidFill>
              </a:rPr>
              <a:t>10.1 Generalidades</a:t>
            </a:r>
          </a:p>
          <a:p>
            <a:pPr marL="272654" indent="-272654"/>
            <a:r>
              <a:rPr lang="es-CO" sz="2000" b="1" dirty="0">
                <a:solidFill>
                  <a:schemeClr val="accent5">
                    <a:lumMod val="50000"/>
                  </a:schemeClr>
                </a:solidFill>
              </a:rPr>
              <a:t>10.2 Incidentes, no conformidades y acciones correctivas</a:t>
            </a:r>
          </a:p>
          <a:p>
            <a:pPr marL="272654" indent="-272654"/>
            <a:r>
              <a:rPr lang="es-CO" sz="2000" dirty="0">
                <a:solidFill>
                  <a:schemeClr val="accent5">
                    <a:lumMod val="50000"/>
                  </a:schemeClr>
                </a:solidFill>
              </a:rPr>
              <a:t>10.3 Mejora continua</a:t>
            </a:r>
          </a:p>
        </p:txBody>
      </p:sp>
    </p:spTree>
    <p:extLst>
      <p:ext uri="{BB962C8B-B14F-4D97-AF65-F5344CB8AC3E}">
        <p14:creationId xmlns:p14="http://schemas.microsoft.com/office/powerpoint/2010/main" val="117872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25 Rectángulo"/>
          <p:cNvSpPr/>
          <p:nvPr/>
        </p:nvSpPr>
        <p:spPr>
          <a:xfrm>
            <a:off x="2658992" y="1406793"/>
            <a:ext cx="2465901" cy="6370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Establecer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3" name="60 Rectángulo"/>
          <p:cNvSpPr/>
          <p:nvPr/>
        </p:nvSpPr>
        <p:spPr>
          <a:xfrm>
            <a:off x="2664036" y="2380123"/>
            <a:ext cx="2475278" cy="6561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Implementar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4" name="63 Rectángulo"/>
          <p:cNvSpPr/>
          <p:nvPr/>
        </p:nvSpPr>
        <p:spPr>
          <a:xfrm>
            <a:off x="2658992" y="3401320"/>
            <a:ext cx="2475278" cy="6370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Mantener 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5" name="18 Elipse"/>
          <p:cNvSpPr/>
          <p:nvPr/>
        </p:nvSpPr>
        <p:spPr>
          <a:xfrm>
            <a:off x="137787" y="2137708"/>
            <a:ext cx="2055997" cy="116142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La organización debe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6" name="32 Abrir llave"/>
          <p:cNvSpPr/>
          <p:nvPr/>
        </p:nvSpPr>
        <p:spPr>
          <a:xfrm>
            <a:off x="2290041" y="1329069"/>
            <a:ext cx="357466" cy="2828261"/>
          </a:xfrm>
          <a:prstGeom prst="leftBrace">
            <a:avLst/>
          </a:prstGeom>
          <a:noFill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i="1"/>
          </a:p>
        </p:txBody>
      </p:sp>
      <p:sp>
        <p:nvSpPr>
          <p:cNvPr id="31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33" name="22 Llamada con línea 1"/>
          <p:cNvSpPr/>
          <p:nvPr/>
        </p:nvSpPr>
        <p:spPr>
          <a:xfrm>
            <a:off x="4459266" y="97476"/>
            <a:ext cx="4113234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>
                <a:solidFill>
                  <a:schemeClr val="accent6"/>
                </a:solidFill>
              </a:rPr>
              <a:t>10.2 Incidentes, no conformidades y acciones </a:t>
            </a:r>
            <a:r>
              <a:rPr lang="es-CO" sz="2000" dirty="0" smtClean="0">
                <a:solidFill>
                  <a:schemeClr val="accent6"/>
                </a:solidFill>
              </a:rPr>
              <a:t>correctivas (1/3)</a:t>
            </a:r>
          </a:p>
        </p:txBody>
      </p:sp>
      <p:pic>
        <p:nvPicPr>
          <p:cNvPr id="34" name="Imagen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87" y="833984"/>
            <a:ext cx="648737" cy="611666"/>
          </a:xfrm>
          <a:prstGeom prst="rect">
            <a:avLst/>
          </a:prstGeom>
        </p:spPr>
      </p:pic>
      <p:sp>
        <p:nvSpPr>
          <p:cNvPr id="29" name="63 Rectángulo"/>
          <p:cNvSpPr/>
          <p:nvPr/>
        </p:nvSpPr>
        <p:spPr>
          <a:xfrm>
            <a:off x="2664036" y="4872412"/>
            <a:ext cx="2475278" cy="6370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PROCESOS 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" name="Flecha abajo 1"/>
          <p:cNvSpPr/>
          <p:nvPr/>
        </p:nvSpPr>
        <p:spPr>
          <a:xfrm>
            <a:off x="3501001" y="4318909"/>
            <a:ext cx="781882" cy="467832"/>
          </a:xfrm>
          <a:prstGeom prst="downArrow">
            <a:avLst>
              <a:gd name="adj1" fmla="val 50000"/>
              <a:gd name="adj2" fmla="val 20455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25 Rectángulo"/>
          <p:cNvSpPr/>
          <p:nvPr/>
        </p:nvSpPr>
        <p:spPr>
          <a:xfrm>
            <a:off x="6033061" y="1409959"/>
            <a:ext cx="1909464" cy="6370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Informar 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6" name="60 Rectángulo"/>
          <p:cNvSpPr/>
          <p:nvPr/>
        </p:nvSpPr>
        <p:spPr>
          <a:xfrm>
            <a:off x="6038104" y="2383289"/>
            <a:ext cx="1916725" cy="6561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Investigar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7" name="63 Rectángulo"/>
          <p:cNvSpPr/>
          <p:nvPr/>
        </p:nvSpPr>
        <p:spPr>
          <a:xfrm>
            <a:off x="6033060" y="3404486"/>
            <a:ext cx="1916725" cy="6370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Tomar acciones 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8" name="32 Abrir llave"/>
          <p:cNvSpPr/>
          <p:nvPr/>
        </p:nvSpPr>
        <p:spPr>
          <a:xfrm>
            <a:off x="5737296" y="1342742"/>
            <a:ext cx="357466" cy="2828261"/>
          </a:xfrm>
          <a:prstGeom prst="leftBrace">
            <a:avLst/>
          </a:prstGeom>
          <a:noFill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i="1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3573" y="2599539"/>
            <a:ext cx="335740" cy="323605"/>
          </a:xfrm>
          <a:prstGeom prst="rect">
            <a:avLst/>
          </a:prstGeom>
        </p:spPr>
      </p:pic>
      <p:sp>
        <p:nvSpPr>
          <p:cNvPr id="39" name="63 Rectángulo"/>
          <p:cNvSpPr/>
          <p:nvPr/>
        </p:nvSpPr>
        <p:spPr>
          <a:xfrm>
            <a:off x="5867980" y="4874502"/>
            <a:ext cx="2475278" cy="8906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Determinar y gestionar los incidentes y las no conformidades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40" name="Flecha abajo 39"/>
          <p:cNvSpPr/>
          <p:nvPr/>
        </p:nvSpPr>
        <p:spPr>
          <a:xfrm>
            <a:off x="6704945" y="4320999"/>
            <a:ext cx="781882" cy="467832"/>
          </a:xfrm>
          <a:prstGeom prst="downArrow">
            <a:avLst>
              <a:gd name="adj1" fmla="val 50000"/>
              <a:gd name="adj2" fmla="val 20455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98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5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25 Rectángulo"/>
          <p:cNvSpPr/>
          <p:nvPr/>
        </p:nvSpPr>
        <p:spPr>
          <a:xfrm>
            <a:off x="3445330" y="1276440"/>
            <a:ext cx="2917371" cy="6370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Reaccionar y cuando sea aplicable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3" name="60 Rectángulo"/>
          <p:cNvSpPr/>
          <p:nvPr/>
        </p:nvSpPr>
        <p:spPr>
          <a:xfrm>
            <a:off x="3445330" y="2426142"/>
            <a:ext cx="2928465" cy="10922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Evaluar la necesidad de acciones para eliminar las causas y evitar que vuelva a ocurrir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4" name="63 Rectángulo"/>
          <p:cNvSpPr/>
          <p:nvPr/>
        </p:nvSpPr>
        <p:spPr>
          <a:xfrm>
            <a:off x="3445330" y="4225297"/>
            <a:ext cx="2928465" cy="4757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Implementar acciones necesarias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5" name="18 Elipse"/>
          <p:cNvSpPr/>
          <p:nvPr/>
        </p:nvSpPr>
        <p:spPr>
          <a:xfrm>
            <a:off x="155575" y="2549572"/>
            <a:ext cx="2727325" cy="16129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Cuando ocurra un incidente o una no conformidad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16" name="32 Abrir llave"/>
          <p:cNvSpPr/>
          <p:nvPr/>
        </p:nvSpPr>
        <p:spPr>
          <a:xfrm>
            <a:off x="3071336" y="1079500"/>
            <a:ext cx="294164" cy="4826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i="1"/>
          </a:p>
        </p:txBody>
      </p:sp>
      <p:sp>
        <p:nvSpPr>
          <p:cNvPr id="17" name="24 Rectángulo"/>
          <p:cNvSpPr/>
          <p:nvPr/>
        </p:nvSpPr>
        <p:spPr>
          <a:xfrm>
            <a:off x="6555263" y="1035137"/>
            <a:ext cx="2142169" cy="45357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Tomar acción para controlar y corregir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sp>
        <p:nvSpPr>
          <p:cNvPr id="18" name="29 Rectángulo"/>
          <p:cNvSpPr/>
          <p:nvPr/>
        </p:nvSpPr>
        <p:spPr>
          <a:xfrm>
            <a:off x="6555263" y="1653091"/>
            <a:ext cx="2142169" cy="4231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Enfrentar consecuencias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19" name="35 Conector recto"/>
          <p:cNvCxnSpPr>
            <a:stCxn id="12" idx="3"/>
            <a:endCxn id="17" idx="1"/>
          </p:cNvCxnSpPr>
          <p:nvPr/>
        </p:nvCxnSpPr>
        <p:spPr>
          <a:xfrm flipV="1">
            <a:off x="6362701" y="1241122"/>
            <a:ext cx="192562" cy="3538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37 Conector recto"/>
          <p:cNvCxnSpPr>
            <a:stCxn id="12" idx="3"/>
            <a:endCxn id="18" idx="1"/>
          </p:cNvCxnSpPr>
          <p:nvPr/>
        </p:nvCxnSpPr>
        <p:spPr>
          <a:xfrm>
            <a:off x="6362701" y="1594984"/>
            <a:ext cx="192562" cy="2550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38 Rectángulo"/>
          <p:cNvSpPr/>
          <p:nvPr/>
        </p:nvSpPr>
        <p:spPr>
          <a:xfrm>
            <a:off x="6580664" y="2321286"/>
            <a:ext cx="2116768" cy="4119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Investigación del incidente o revisión de la no conformidad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sp>
        <p:nvSpPr>
          <p:cNvPr id="22" name="41 Rectángulo"/>
          <p:cNvSpPr/>
          <p:nvPr/>
        </p:nvSpPr>
        <p:spPr>
          <a:xfrm>
            <a:off x="6580664" y="2794165"/>
            <a:ext cx="2116768" cy="4119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Determinación de causas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23" name="42 Conector recto"/>
          <p:cNvCxnSpPr>
            <a:stCxn id="13" idx="3"/>
            <a:endCxn id="21" idx="1"/>
          </p:cNvCxnSpPr>
          <p:nvPr/>
        </p:nvCxnSpPr>
        <p:spPr>
          <a:xfrm flipV="1">
            <a:off x="6373795" y="2527271"/>
            <a:ext cx="206869" cy="4737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43 Conector recto"/>
          <p:cNvCxnSpPr>
            <a:stCxn id="13" idx="3"/>
            <a:endCxn id="22" idx="1"/>
          </p:cNvCxnSpPr>
          <p:nvPr/>
        </p:nvCxnSpPr>
        <p:spPr>
          <a:xfrm flipV="1">
            <a:off x="6373795" y="3000150"/>
            <a:ext cx="206869" cy="8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47 Rectángulo"/>
          <p:cNvSpPr/>
          <p:nvPr/>
        </p:nvSpPr>
        <p:spPr>
          <a:xfrm>
            <a:off x="6555264" y="3267546"/>
            <a:ext cx="2116768" cy="50589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Determinar si existen no incidentes conformidades similares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26" name="49 Conector recto"/>
          <p:cNvCxnSpPr>
            <a:stCxn id="13" idx="3"/>
            <a:endCxn id="25" idx="1"/>
          </p:cNvCxnSpPr>
          <p:nvPr/>
        </p:nvCxnSpPr>
        <p:spPr>
          <a:xfrm>
            <a:off x="6373795" y="3001045"/>
            <a:ext cx="181469" cy="472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51 Rectángulo"/>
          <p:cNvSpPr/>
          <p:nvPr/>
        </p:nvSpPr>
        <p:spPr>
          <a:xfrm>
            <a:off x="3434235" y="4806199"/>
            <a:ext cx="2928465" cy="57638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Revisar la eficacia de las acciones tomadas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28" name="52 Rectángulo"/>
          <p:cNvSpPr/>
          <p:nvPr/>
        </p:nvSpPr>
        <p:spPr>
          <a:xfrm>
            <a:off x="3434236" y="5424876"/>
            <a:ext cx="2928465" cy="4119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Si fuera necesario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0" name="54 Rectángulo"/>
          <p:cNvSpPr/>
          <p:nvPr/>
        </p:nvSpPr>
        <p:spPr>
          <a:xfrm>
            <a:off x="6555264" y="5424876"/>
            <a:ext cx="2142168" cy="4119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Hacer cambios al SG-SST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32" name="56 Conector recto"/>
          <p:cNvCxnSpPr>
            <a:stCxn id="28" idx="3"/>
            <a:endCxn id="30" idx="1"/>
          </p:cNvCxnSpPr>
          <p:nvPr/>
        </p:nvCxnSpPr>
        <p:spPr>
          <a:xfrm flipV="1">
            <a:off x="6362701" y="5630861"/>
            <a:ext cx="192563" cy="5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5 Elipse"/>
          <p:cNvSpPr/>
          <p:nvPr/>
        </p:nvSpPr>
        <p:spPr>
          <a:xfrm>
            <a:off x="137787" y="213076"/>
            <a:ext cx="2442573" cy="576064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10. Mejora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33" name="22 Llamada con línea 1"/>
          <p:cNvSpPr/>
          <p:nvPr/>
        </p:nvSpPr>
        <p:spPr>
          <a:xfrm>
            <a:off x="4459266" y="97476"/>
            <a:ext cx="4113234" cy="691664"/>
          </a:xfrm>
          <a:prstGeom prst="borderCallout1">
            <a:avLst>
              <a:gd name="adj1" fmla="val 44104"/>
              <a:gd name="adj2" fmla="val -3237"/>
              <a:gd name="adj3" fmla="val 48837"/>
              <a:gd name="adj4" fmla="val -4562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3538" indent="-363538"/>
            <a:r>
              <a:rPr lang="es-CO" sz="2000" dirty="0">
                <a:solidFill>
                  <a:schemeClr val="accent6"/>
                </a:solidFill>
              </a:rPr>
              <a:t>10.2 Incidentes, no conformidades y acciones </a:t>
            </a:r>
            <a:r>
              <a:rPr lang="es-CO" sz="2000" dirty="0" smtClean="0">
                <a:solidFill>
                  <a:schemeClr val="accent6"/>
                </a:solidFill>
              </a:rPr>
              <a:t>correctivas (2/3)</a:t>
            </a:r>
          </a:p>
        </p:txBody>
      </p:sp>
      <p:pic>
        <p:nvPicPr>
          <p:cNvPr id="34" name="Imagen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87" y="833984"/>
            <a:ext cx="648737" cy="611666"/>
          </a:xfrm>
          <a:prstGeom prst="rect">
            <a:avLst/>
          </a:prstGeom>
        </p:spPr>
      </p:pic>
      <p:sp>
        <p:nvSpPr>
          <p:cNvPr id="2" name="Llamada rectangular redondeada 1"/>
          <p:cNvSpPr/>
          <p:nvPr/>
        </p:nvSpPr>
        <p:spPr>
          <a:xfrm>
            <a:off x="1455865" y="1569082"/>
            <a:ext cx="1796903" cy="857059"/>
          </a:xfrm>
          <a:prstGeom prst="wedgeRoundRectCallout">
            <a:avLst>
              <a:gd name="adj1" fmla="val 82717"/>
              <a:gd name="adj2" fmla="val 5925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>
                <a:solidFill>
                  <a:sysClr val="windowText" lastClr="000000"/>
                </a:solidFill>
              </a:rPr>
              <a:t>Con la participación de trabajadores y otras partes interesadas</a:t>
            </a:r>
          </a:p>
          <a:p>
            <a:pPr algn="ctr"/>
            <a:endParaRPr lang="es-CO" sz="1200" dirty="0">
              <a:solidFill>
                <a:sysClr val="windowText" lastClr="000000"/>
              </a:solidFill>
            </a:endParaRPr>
          </a:p>
        </p:txBody>
      </p:sp>
      <p:sp>
        <p:nvSpPr>
          <p:cNvPr id="36" name="52 Rectángulo"/>
          <p:cNvSpPr/>
          <p:nvPr/>
        </p:nvSpPr>
        <p:spPr>
          <a:xfrm>
            <a:off x="3434234" y="3618510"/>
            <a:ext cx="2928465" cy="50692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ysClr val="windowText" lastClr="000000"/>
                </a:solidFill>
              </a:rPr>
              <a:t>Revisar evaluaciones existentes de riesgos en SST</a:t>
            </a:r>
            <a:endParaRPr lang="es-CO" dirty="0">
              <a:solidFill>
                <a:sysClr val="windowText" lastClr="000000"/>
              </a:solidFill>
            </a:endParaRPr>
          </a:p>
        </p:txBody>
      </p:sp>
      <p:sp>
        <p:nvSpPr>
          <p:cNvPr id="37" name="24 Rectángulo"/>
          <p:cNvSpPr/>
          <p:nvPr/>
        </p:nvSpPr>
        <p:spPr>
          <a:xfrm>
            <a:off x="6555264" y="3997645"/>
            <a:ext cx="2142169" cy="3428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Jerarquía de los controles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sp>
        <p:nvSpPr>
          <p:cNvPr id="38" name="29 Rectángulo"/>
          <p:cNvSpPr/>
          <p:nvPr/>
        </p:nvSpPr>
        <p:spPr>
          <a:xfrm>
            <a:off x="6555264" y="4483588"/>
            <a:ext cx="2142169" cy="3013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solidFill>
                  <a:sysClr val="windowText" lastClr="000000"/>
                </a:solidFill>
              </a:rPr>
              <a:t>Gestión del Cambio</a:t>
            </a:r>
            <a:endParaRPr lang="es-CO" sz="1200" dirty="0">
              <a:solidFill>
                <a:sysClr val="windowText" lastClr="000000"/>
              </a:solidFill>
            </a:endParaRPr>
          </a:p>
        </p:txBody>
      </p:sp>
      <p:cxnSp>
        <p:nvCxnSpPr>
          <p:cNvPr id="39" name="35 Conector recto"/>
          <p:cNvCxnSpPr>
            <a:endCxn id="37" idx="1"/>
          </p:cNvCxnSpPr>
          <p:nvPr/>
        </p:nvCxnSpPr>
        <p:spPr>
          <a:xfrm flipV="1">
            <a:off x="6362702" y="4169058"/>
            <a:ext cx="192562" cy="2776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7 Conector recto"/>
          <p:cNvCxnSpPr>
            <a:endCxn id="38" idx="1"/>
          </p:cNvCxnSpPr>
          <p:nvPr/>
        </p:nvCxnSpPr>
        <p:spPr>
          <a:xfrm>
            <a:off x="6362702" y="4425481"/>
            <a:ext cx="192562" cy="208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1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638200" y="635635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D842B142-5295-4411-B9B5-9DB4222DC1F2}" type="slidenum">
              <a:rPr lang="es-ES" sz="1400" b="0" smtClean="0">
                <a:latin typeface="Calibri" pitchFamily="34" charset="0"/>
                <a:cs typeface="Calibri" pitchFamily="34" charset="0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99</a:t>
            </a:fld>
            <a:endParaRPr lang="es-ES" sz="1400" b="0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19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n">
  <a:themeElements>
    <a:clrScheme name="Orige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ema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rigen">
  <a:themeElements>
    <a:clrScheme name="Orige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rigen">
  <a:themeElements>
    <a:clrScheme name="Orige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rigen">
  <a:themeElements>
    <a:clrScheme name="Mó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rige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rigen">
  <a:themeElements>
    <a:clrScheme name="Orige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rigen">
  <a:themeElements>
    <a:clrScheme name="Orige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rigen">
  <a:themeElements>
    <a:clrScheme name="Orige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rigen">
  <a:themeElements>
    <a:clrScheme name="Orige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rigen">
  <a:themeElements>
    <a:clrScheme name="Orige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rige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Plantilla_rojo_2014.potx</Template>
  <TotalTime>14933</TotalTime>
  <Words>5827</Words>
  <Application>Microsoft Office PowerPoint</Application>
  <PresentationFormat>Presentación en pantalla (4:3)</PresentationFormat>
  <Paragraphs>1127</Paragraphs>
  <Slides>121</Slides>
  <Notes>2</Notes>
  <HiddenSlides>0</HiddenSlides>
  <MMClips>0</MMClips>
  <ScaleCrop>false</ScaleCrop>
  <HeadingPairs>
    <vt:vector size="8" baseType="variant">
      <vt:variant>
        <vt:lpstr>Fuentes usadas</vt:lpstr>
      </vt:variant>
      <vt:variant>
        <vt:i4>13</vt:i4>
      </vt:variant>
      <vt:variant>
        <vt:lpstr>Tema</vt:lpstr>
      </vt:variant>
      <vt:variant>
        <vt:i4>10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121</vt:i4>
      </vt:variant>
    </vt:vector>
  </HeadingPairs>
  <TitlesOfParts>
    <vt:vector size="145" baseType="lpstr">
      <vt:lpstr>MS PGothic</vt:lpstr>
      <vt:lpstr>Arial</vt:lpstr>
      <vt:lpstr>Arial Narrow</vt:lpstr>
      <vt:lpstr>ArialNarrow</vt:lpstr>
      <vt:lpstr>Bookman Old Style</vt:lpstr>
      <vt:lpstr>Calibri</vt:lpstr>
      <vt:lpstr>Century Gothic</vt:lpstr>
      <vt:lpstr>Franklin Gothic Book</vt:lpstr>
      <vt:lpstr>Gill Sans MT</vt:lpstr>
      <vt:lpstr>Times New Roman</vt:lpstr>
      <vt:lpstr>Verdana</vt:lpstr>
      <vt:lpstr>Wingdings</vt:lpstr>
      <vt:lpstr>Wingdings 3</vt:lpstr>
      <vt:lpstr>Origen</vt:lpstr>
      <vt:lpstr>1_Origen</vt:lpstr>
      <vt:lpstr>2_Origen</vt:lpstr>
      <vt:lpstr>3_Origen</vt:lpstr>
      <vt:lpstr>4_Origen</vt:lpstr>
      <vt:lpstr>5_Origen</vt:lpstr>
      <vt:lpstr>6_Origen</vt:lpstr>
      <vt:lpstr>7_Origen</vt:lpstr>
      <vt:lpstr>8_Origen</vt:lpstr>
      <vt:lpstr>Tema1</vt:lpstr>
      <vt:lpstr>Imagen</vt:lpstr>
      <vt:lpstr>Presentación de PowerPoint</vt:lpstr>
      <vt:lpstr>Presentación de PowerPoint</vt:lpstr>
      <vt:lpstr>Presentación de PowerPoint</vt:lpstr>
      <vt:lpstr>Presentación de PowerPoint</vt:lpstr>
      <vt:lpstr>Proceso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Barreras que impiden mejorar</vt:lpstr>
      <vt:lpstr>Presentación de PowerPoint</vt:lpstr>
    </vt:vector>
  </TitlesOfParts>
  <Manager>Gestión y Conocimiento S.A.S.</Manager>
  <Company>Universidad Nacional de Colombia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Mejoramiento de los Procesos</dc:title>
  <dc:subject>Mejoramiento de los Procesos</dc:subject>
  <dc:creator>Jorge A. Valencia de los Ríos;Gestión y Conocimiento S.A.S.</dc:creator>
  <cp:keywords>Gestion de la Mejora</cp:keywords>
  <cp:lastModifiedBy>Usuario</cp:lastModifiedBy>
  <cp:revision>1079</cp:revision>
  <dcterms:created xsi:type="dcterms:W3CDTF">2014-10-14T21:43:02Z</dcterms:created>
  <dcterms:modified xsi:type="dcterms:W3CDTF">2018-12-14T14:58:32Z</dcterms:modified>
</cp:coreProperties>
</file>